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4"/>
  </p:notesMasterIdLst>
  <p:sldIdLst>
    <p:sldId id="256" r:id="rId2"/>
    <p:sldId id="257" r:id="rId3"/>
    <p:sldId id="258" r:id="rId4"/>
    <p:sldId id="259" r:id="rId5"/>
    <p:sldId id="302" r:id="rId6"/>
    <p:sldId id="305" r:id="rId7"/>
    <p:sldId id="301" r:id="rId8"/>
    <p:sldId id="262" r:id="rId9"/>
    <p:sldId id="267" r:id="rId10"/>
    <p:sldId id="263" r:id="rId11"/>
    <p:sldId id="264" r:id="rId12"/>
    <p:sldId id="265" r:id="rId13"/>
    <p:sldId id="266" r:id="rId14"/>
    <p:sldId id="269" r:id="rId15"/>
    <p:sldId id="304" r:id="rId16"/>
    <p:sldId id="277" r:id="rId17"/>
    <p:sldId id="278" r:id="rId18"/>
    <p:sldId id="279" r:id="rId19"/>
    <p:sldId id="280" r:id="rId20"/>
    <p:sldId id="270" r:id="rId21"/>
    <p:sldId id="260" r:id="rId22"/>
    <p:sldId id="273" r:id="rId23"/>
    <p:sldId id="295" r:id="rId24"/>
    <p:sldId id="307" r:id="rId25"/>
    <p:sldId id="299" r:id="rId26"/>
    <p:sldId id="293" r:id="rId27"/>
    <p:sldId id="294" r:id="rId28"/>
    <p:sldId id="296" r:id="rId29"/>
    <p:sldId id="297" r:id="rId30"/>
    <p:sldId id="298" r:id="rId31"/>
    <p:sldId id="274" r:id="rId32"/>
    <p:sldId id="275" r:id="rId33"/>
  </p:sldIdLst>
  <p:sldSz cx="18288000" cy="10287000"/>
  <p:notesSz cx="6858000" cy="9144000"/>
  <p:embeddedFontLst>
    <p:embeddedFont>
      <p:font typeface="Montserrat" pitchFamily="2" charset="77"/>
      <p:regular r:id="rId35"/>
      <p:bold r:id="rId36"/>
      <p:italic r:id="rId37"/>
      <p:boldItalic r:id="rId38"/>
    </p:embeddedFont>
    <p:embeddedFont>
      <p:font typeface="Montserrat Bold" pitchFamily="2" charset="77"/>
      <p:regular r:id="rId39"/>
      <p:bold r:id="rId40"/>
    </p:embeddedFont>
    <p:embeddedFont>
      <p:font typeface="Neue Haas Grotesk Text Pro" panose="020B0504020202020204" pitchFamily="34" charset="77"/>
      <p:regular r:id="rId41"/>
      <p:bold r:id="rId42"/>
      <p:italic r:id="rId43"/>
      <p:boldItalic r:id="rId44"/>
    </p:embeddedFont>
    <p:embeddedFont>
      <p:font typeface="Neue Machina Ultra-Bold" pitchFamily="2" charset="77"/>
      <p:regular r:id="rId45"/>
      <p:bold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37" autoAdjust="0"/>
    <p:restoredTop sz="64598" autoAdjust="0"/>
  </p:normalViewPr>
  <p:slideViewPr>
    <p:cSldViewPr>
      <p:cViewPr varScale="1">
        <p:scale>
          <a:sx n="53" d="100"/>
          <a:sy n="53" d="100"/>
        </p:scale>
        <p:origin x="1896"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D75F10-AFBB-1B40-A12B-09BB7C0F7F05}" type="datetimeFigureOut">
              <a:rPr lang="en-US" smtClean="0"/>
              <a:t>12/15/23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10F71C-FBB7-244F-B000-C2C2ABEB89C4}" type="slidenum">
              <a:rPr lang="en-US" smtClean="0"/>
              <a:t>‹#›</a:t>
            </a:fld>
            <a:endParaRPr lang="en-US"/>
          </a:p>
        </p:txBody>
      </p:sp>
    </p:spTree>
    <p:extLst>
      <p:ext uri="{BB962C8B-B14F-4D97-AF65-F5344CB8AC3E}">
        <p14:creationId xmlns:p14="http://schemas.microsoft.com/office/powerpoint/2010/main" val="1352483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effectLst/>
                <a:latin typeface="Helvetica Neue" panose="02000503000000020004" pitchFamily="2" charset="0"/>
              </a:rPr>
              <a:t>Hello everyone, my name is Arnav Varyani, and alongside me is Dev. Today, we're excited to present our project on traffic accidents, a significant public issue in the United States.</a:t>
            </a:r>
          </a:p>
          <a:p>
            <a:endParaRPr lang="en-US" dirty="0"/>
          </a:p>
        </p:txBody>
      </p:sp>
      <p:sp>
        <p:nvSpPr>
          <p:cNvPr id="4" name="Slide Number Placeholder 3"/>
          <p:cNvSpPr>
            <a:spLocks noGrp="1"/>
          </p:cNvSpPr>
          <p:nvPr>
            <p:ph type="sldNum" sz="quarter" idx="5"/>
          </p:nvPr>
        </p:nvSpPr>
        <p:spPr/>
        <p:txBody>
          <a:bodyPr/>
          <a:lstStyle/>
          <a:p>
            <a:fld id="{8410F71C-FBB7-244F-B000-C2C2ABEB89C4}" type="slidenum">
              <a:rPr lang="en-US" smtClean="0"/>
              <a:t>1</a:t>
            </a:fld>
            <a:endParaRPr lang="en-US"/>
          </a:p>
        </p:txBody>
      </p:sp>
    </p:spTree>
    <p:extLst>
      <p:ext uri="{BB962C8B-B14F-4D97-AF65-F5344CB8AC3E}">
        <p14:creationId xmlns:p14="http://schemas.microsoft.com/office/powerpoint/2010/main" val="2279075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effectLst/>
                <a:latin typeface="Helvetica Neue" panose="02000503000000020004" pitchFamily="2" charset="0"/>
              </a:rPr>
              <a:t>We also </a:t>
            </a:r>
            <a:r>
              <a:rPr lang="en-IN" dirty="0" err="1">
                <a:effectLst/>
                <a:latin typeface="Helvetica Neue" panose="02000503000000020004" pitchFamily="2" charset="0"/>
              </a:rPr>
              <a:t>analyzed</a:t>
            </a:r>
            <a:r>
              <a:rPr lang="en-IN" dirty="0">
                <a:effectLst/>
                <a:latin typeface="Helvetica Neue" panose="02000503000000020004" pitchFamily="2" charset="0"/>
              </a:rPr>
              <a:t> the distribution of road accident cases in the top 10 US cities </a:t>
            </a:r>
            <a:r>
              <a:rPr lang="en-IN" dirty="0" err="1">
                <a:effectLst/>
                <a:latin typeface="Helvetica Neue" panose="02000503000000020004" pitchFamily="2" charset="0"/>
              </a:rPr>
              <a:t>sgmented</a:t>
            </a:r>
            <a:r>
              <a:rPr lang="en-IN" dirty="0">
                <a:effectLst/>
                <a:latin typeface="Helvetica Neue" panose="02000503000000020004" pitchFamily="2" charset="0"/>
              </a:rPr>
              <a:t> by severity. </a:t>
            </a:r>
          </a:p>
          <a:p>
            <a:endParaRPr lang="en-IN" dirty="0">
              <a:effectLst/>
              <a:latin typeface="Helvetica Neue" panose="02000503000000020004" pitchFamily="2" charset="0"/>
            </a:endParaRPr>
          </a:p>
          <a:p>
            <a:r>
              <a:rPr lang="en-IN" dirty="0">
                <a:effectLst/>
                <a:latin typeface="Helvetica Neue" panose="02000503000000020004" pitchFamily="2" charset="0"/>
              </a:rPr>
              <a:t>Cities like Miami, Houston, and Los Angeles stood out with the highest number of cases,  Which indicates areas that might benefit from targeted safety improvements.</a:t>
            </a:r>
          </a:p>
        </p:txBody>
      </p:sp>
      <p:sp>
        <p:nvSpPr>
          <p:cNvPr id="4" name="Slide Number Placeholder 3"/>
          <p:cNvSpPr>
            <a:spLocks noGrp="1"/>
          </p:cNvSpPr>
          <p:nvPr>
            <p:ph type="sldNum" sz="quarter" idx="5"/>
          </p:nvPr>
        </p:nvSpPr>
        <p:spPr/>
        <p:txBody>
          <a:bodyPr/>
          <a:lstStyle/>
          <a:p>
            <a:fld id="{8410F71C-FBB7-244F-B000-C2C2ABEB89C4}" type="slidenum">
              <a:rPr lang="en-US" smtClean="0"/>
              <a:t>10</a:t>
            </a:fld>
            <a:endParaRPr lang="en-US"/>
          </a:p>
        </p:txBody>
      </p:sp>
    </p:spTree>
    <p:extLst>
      <p:ext uri="{BB962C8B-B14F-4D97-AF65-F5344CB8AC3E}">
        <p14:creationId xmlns:p14="http://schemas.microsoft.com/office/powerpoint/2010/main" val="1237581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effectLst/>
                <a:latin typeface="Helvetica Neue" panose="02000503000000020004" pitchFamily="2" charset="0"/>
              </a:rPr>
              <a:t>Our analysis of road accidents against different weather conditions showed that clear and cloudy weather led to more accidents. </a:t>
            </a:r>
          </a:p>
          <a:p>
            <a:endParaRPr lang="en-IN" dirty="0">
              <a:effectLst/>
              <a:latin typeface="Helvetica Neue" panose="02000503000000020004" pitchFamily="2" charset="0"/>
            </a:endParaRPr>
          </a:p>
          <a:p>
            <a:r>
              <a:rPr lang="en-IN" dirty="0">
                <a:effectLst/>
                <a:latin typeface="Helvetica Neue" panose="02000503000000020004" pitchFamily="2" charset="0"/>
              </a:rPr>
              <a:t>This might seem counterintuitive, but these conditions are more common, and drivers might be less cautious in seemingly </a:t>
            </a:r>
            <a:r>
              <a:rPr lang="en-IN" dirty="0" err="1">
                <a:effectLst/>
                <a:latin typeface="Helvetica Neue" panose="02000503000000020004" pitchFamily="2" charset="0"/>
              </a:rPr>
              <a:t>favorable</a:t>
            </a:r>
            <a:r>
              <a:rPr lang="en-IN" dirty="0">
                <a:effectLst/>
                <a:latin typeface="Helvetica Neue" panose="02000503000000020004" pitchFamily="2" charset="0"/>
              </a:rPr>
              <a:t> weather.</a:t>
            </a:r>
          </a:p>
          <a:p>
            <a:br>
              <a:rPr lang="en-IN" dirty="0">
                <a:effectLst/>
                <a:latin typeface="Helvetica Neue" panose="02000503000000020004" pitchFamily="2" charset="0"/>
              </a:rPr>
            </a:br>
            <a:endParaRPr lang="en-IN" dirty="0">
              <a:effectLst/>
              <a:latin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fld id="{8410F71C-FBB7-244F-B000-C2C2ABEB89C4}" type="slidenum">
              <a:rPr lang="en-US" smtClean="0"/>
              <a:t>11</a:t>
            </a:fld>
            <a:endParaRPr lang="en-US"/>
          </a:p>
        </p:txBody>
      </p:sp>
    </p:spTree>
    <p:extLst>
      <p:ext uri="{BB962C8B-B14F-4D97-AF65-F5344CB8AC3E}">
        <p14:creationId xmlns:p14="http://schemas.microsoft.com/office/powerpoint/2010/main" val="945967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we can see the severity of accidents compared by the weather conditions</a:t>
            </a:r>
          </a:p>
        </p:txBody>
      </p:sp>
      <p:sp>
        <p:nvSpPr>
          <p:cNvPr id="4" name="Slide Number Placeholder 3"/>
          <p:cNvSpPr>
            <a:spLocks noGrp="1"/>
          </p:cNvSpPr>
          <p:nvPr>
            <p:ph type="sldNum" sz="quarter" idx="5"/>
          </p:nvPr>
        </p:nvSpPr>
        <p:spPr/>
        <p:txBody>
          <a:bodyPr/>
          <a:lstStyle/>
          <a:p>
            <a:fld id="{8410F71C-FBB7-244F-B000-C2C2ABEB89C4}" type="slidenum">
              <a:rPr lang="en-US" smtClean="0"/>
              <a:t>12</a:t>
            </a:fld>
            <a:endParaRPr lang="en-US"/>
          </a:p>
        </p:txBody>
      </p:sp>
    </p:spTree>
    <p:extLst>
      <p:ext uri="{BB962C8B-B14F-4D97-AF65-F5344CB8AC3E}">
        <p14:creationId xmlns:p14="http://schemas.microsoft.com/office/powerpoint/2010/main" val="1128643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effectLst/>
                <a:latin typeface="Helvetica Neue" panose="02000503000000020004" pitchFamily="2" charset="0"/>
              </a:rPr>
              <a:t>We also examined the number of road accidents across various highway zones. </a:t>
            </a:r>
          </a:p>
          <a:p>
            <a:endParaRPr lang="en-IN" dirty="0">
              <a:effectLst/>
              <a:latin typeface="Helvetica Neue" panose="02000503000000020004" pitchFamily="2" charset="0"/>
            </a:endParaRPr>
          </a:p>
          <a:p>
            <a:r>
              <a:rPr lang="en-IN" dirty="0">
                <a:effectLst/>
                <a:latin typeface="Helvetica Neue" panose="02000503000000020004" pitchFamily="2" charset="0"/>
              </a:rPr>
              <a:t>Certain zones, like Interstate 95 North, shown as I-95N showed a higher incidence of accidents, which can due to increased traffic volumes or problematic road sections.</a:t>
            </a:r>
          </a:p>
          <a:p>
            <a:endParaRPr lang="en-US" dirty="0"/>
          </a:p>
        </p:txBody>
      </p:sp>
      <p:sp>
        <p:nvSpPr>
          <p:cNvPr id="4" name="Slide Number Placeholder 3"/>
          <p:cNvSpPr>
            <a:spLocks noGrp="1"/>
          </p:cNvSpPr>
          <p:nvPr>
            <p:ph type="sldNum" sz="quarter" idx="5"/>
          </p:nvPr>
        </p:nvSpPr>
        <p:spPr/>
        <p:txBody>
          <a:bodyPr/>
          <a:lstStyle/>
          <a:p>
            <a:fld id="{8410F71C-FBB7-244F-B000-C2C2ABEB89C4}" type="slidenum">
              <a:rPr lang="en-US" smtClean="0"/>
              <a:t>13</a:t>
            </a:fld>
            <a:endParaRPr lang="en-US"/>
          </a:p>
        </p:txBody>
      </p:sp>
    </p:spTree>
    <p:extLst>
      <p:ext uri="{BB962C8B-B14F-4D97-AF65-F5344CB8AC3E}">
        <p14:creationId xmlns:p14="http://schemas.microsoft.com/office/powerpoint/2010/main" val="32066447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effectLst/>
                <a:latin typeface="Helvetica Neue" panose="02000503000000020004" pitchFamily="2" charset="0"/>
              </a:rPr>
              <a:t>This data breaks down accident numbers by the presence of different road features, like amenities, bumps, crossings, and junctions. </a:t>
            </a:r>
          </a:p>
          <a:p>
            <a:endParaRPr lang="en-IN" dirty="0">
              <a:effectLst/>
              <a:latin typeface="Helvetica Neue" panose="02000503000000020004" pitchFamily="2" charset="0"/>
            </a:endParaRPr>
          </a:p>
          <a:p>
            <a:r>
              <a:rPr lang="en-IN" dirty="0">
                <a:effectLst/>
                <a:latin typeface="Helvetica Neue" panose="02000503000000020004" pitchFamily="2" charset="0"/>
              </a:rPr>
              <a:t>Most features correlated with fewer severe accidents, indicating their potential role in reducing accident severity.</a:t>
            </a:r>
          </a:p>
          <a:p>
            <a:endParaRPr lang="en-US" dirty="0"/>
          </a:p>
        </p:txBody>
      </p:sp>
      <p:sp>
        <p:nvSpPr>
          <p:cNvPr id="4" name="Slide Number Placeholder 3"/>
          <p:cNvSpPr>
            <a:spLocks noGrp="1"/>
          </p:cNvSpPr>
          <p:nvPr>
            <p:ph type="sldNum" sz="quarter" idx="5"/>
          </p:nvPr>
        </p:nvSpPr>
        <p:spPr/>
        <p:txBody>
          <a:bodyPr/>
          <a:lstStyle/>
          <a:p>
            <a:fld id="{8410F71C-FBB7-244F-B000-C2C2ABEB89C4}" type="slidenum">
              <a:rPr lang="en-US" smtClean="0"/>
              <a:t>14</a:t>
            </a:fld>
            <a:endParaRPr lang="en-US"/>
          </a:p>
        </p:txBody>
      </p:sp>
    </p:spTree>
    <p:extLst>
      <p:ext uri="{BB962C8B-B14F-4D97-AF65-F5344CB8AC3E}">
        <p14:creationId xmlns:p14="http://schemas.microsoft.com/office/powerpoint/2010/main" val="1348821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effectLst/>
                <a:latin typeface="Helvetica Neue" panose="02000503000000020004" pitchFamily="2" charset="0"/>
              </a:rPr>
              <a:t>Finally, we can see in these pie charts show the percentage of accidents occurring near specific road features. </a:t>
            </a:r>
          </a:p>
          <a:p>
            <a:endParaRPr lang="en-IN" dirty="0">
              <a:effectLst/>
              <a:latin typeface="Helvetica Neue" panose="02000503000000020004" pitchFamily="2" charset="0"/>
            </a:endParaRPr>
          </a:p>
          <a:p>
            <a:r>
              <a:rPr lang="en-IN" dirty="0">
                <a:effectLst/>
                <a:latin typeface="Helvetica Neue" panose="02000503000000020004" pitchFamily="2" charset="0"/>
              </a:rPr>
              <a:t>One observation we can make is that most accidents happened in areas without bumps, junctions, or traffic calming measures meaning that even in the presence of this accidents still occurred.</a:t>
            </a:r>
          </a:p>
          <a:p>
            <a:r>
              <a:rPr lang="en-IN" dirty="0">
                <a:effectLst/>
                <a:latin typeface="Helvetica Neue" panose="02000503000000020004" pitchFamily="2" charset="0"/>
              </a:rPr>
              <a:t> </a:t>
            </a:r>
          </a:p>
          <a:p>
            <a:r>
              <a:rPr lang="en-IN" dirty="0">
                <a:effectLst/>
                <a:latin typeface="Helvetica Neue" panose="02000503000000020004" pitchFamily="2" charset="0"/>
              </a:rPr>
              <a:t>The maximum accidents being in the presence traffic signals means there is scope for improvement. </a:t>
            </a:r>
          </a:p>
          <a:p>
            <a:endParaRPr lang="en-US" dirty="0"/>
          </a:p>
        </p:txBody>
      </p:sp>
      <p:sp>
        <p:nvSpPr>
          <p:cNvPr id="4" name="Slide Number Placeholder 3"/>
          <p:cNvSpPr>
            <a:spLocks noGrp="1"/>
          </p:cNvSpPr>
          <p:nvPr>
            <p:ph type="sldNum" sz="quarter" idx="5"/>
          </p:nvPr>
        </p:nvSpPr>
        <p:spPr/>
        <p:txBody>
          <a:bodyPr/>
          <a:lstStyle/>
          <a:p>
            <a:fld id="{8410F71C-FBB7-244F-B000-C2C2ABEB89C4}" type="slidenum">
              <a:rPr lang="en-US" smtClean="0"/>
              <a:t>15</a:t>
            </a:fld>
            <a:endParaRPr lang="en-US"/>
          </a:p>
        </p:txBody>
      </p:sp>
    </p:spTree>
    <p:extLst>
      <p:ext uri="{BB962C8B-B14F-4D97-AF65-F5344CB8AC3E}">
        <p14:creationId xmlns:p14="http://schemas.microsoft.com/office/powerpoint/2010/main" val="37760971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effectLst/>
                <a:latin typeface="Helvetica Neue" panose="02000503000000020004" pitchFamily="2" charset="0"/>
              </a:rPr>
              <a:t>We created new attributes like day, month, hour, minute, day of the week, year which we extract from our start time</a:t>
            </a:r>
          </a:p>
          <a:p>
            <a:r>
              <a:rPr lang="en-IN" dirty="0">
                <a:effectLst/>
                <a:latin typeface="Helvetica Neue" panose="02000503000000020004" pitchFamily="2"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effectLst/>
                <a:latin typeface="Helvetica Neue" panose="02000503000000020004" pitchFamily="2" charset="0"/>
              </a:rPr>
              <a:t>and accident duration from end time – start time in seconds divided by 60 which gives it to us in minutes </a:t>
            </a:r>
          </a:p>
          <a:p>
            <a:endParaRPr lang="en-IN" dirty="0">
              <a:effectLst/>
              <a:latin typeface="Helvetica Neue" panose="02000503000000020004" pitchFamily="2" charset="0"/>
            </a:endParaRPr>
          </a:p>
          <a:p>
            <a:r>
              <a:rPr lang="en-IN" dirty="0">
                <a:effectLst/>
                <a:latin typeface="Helvetica Neue" panose="02000503000000020004" pitchFamily="2" charset="0"/>
              </a:rPr>
              <a:t>We then performed label encoding on two categorical columns 'source' and </a:t>
            </a:r>
          </a:p>
          <a:p>
            <a:r>
              <a:rPr lang="en-IN" dirty="0">
                <a:effectLst/>
                <a:latin typeface="Helvetica Neue" panose="02000503000000020004" pitchFamily="2" charset="0"/>
              </a:rPr>
              <a:t>'weather bins’ – and to make the these we made a dictionary where we assigned key value pairs based on the weather types and similar conditions </a:t>
            </a:r>
          </a:p>
          <a:p>
            <a:endParaRPr lang="en-IN" dirty="0">
              <a:effectLst/>
              <a:latin typeface="Helvetica Neue" panose="02000503000000020004" pitchFamily="2" charset="0"/>
            </a:endParaRPr>
          </a:p>
          <a:p>
            <a:r>
              <a:rPr lang="en-IN" dirty="0">
                <a:effectLst/>
                <a:latin typeface="Helvetica Neue" panose="02000503000000020004" pitchFamily="2" charset="0"/>
              </a:rPr>
              <a:t>Additionally, we applied </a:t>
            </a:r>
            <a:r>
              <a:rPr lang="en-IN" dirty="0" err="1">
                <a:effectLst/>
                <a:latin typeface="Helvetica Neue" panose="02000503000000020004" pitchFamily="2" charset="0"/>
              </a:rPr>
              <a:t>boolean</a:t>
            </a:r>
            <a:r>
              <a:rPr lang="en-IN" dirty="0">
                <a:effectLst/>
                <a:latin typeface="Helvetica Neue" panose="02000503000000020004" pitchFamily="2" charset="0"/>
              </a:rPr>
              <a:t> mapping, assigning 0 for false and 1 for true values in </a:t>
            </a:r>
            <a:r>
              <a:rPr lang="en-IN" dirty="0" err="1">
                <a:effectLst/>
                <a:latin typeface="Helvetica Neue" panose="02000503000000020004" pitchFamily="2" charset="0"/>
              </a:rPr>
              <a:t>boolean</a:t>
            </a:r>
            <a:r>
              <a:rPr lang="en-IN" dirty="0">
                <a:effectLst/>
                <a:latin typeface="Helvetica Neue" panose="02000503000000020004" pitchFamily="2" charset="0"/>
              </a:rPr>
              <a:t> variables.</a:t>
            </a:r>
          </a:p>
          <a:p>
            <a:endParaRPr lang="en-IN" dirty="0">
              <a:effectLst/>
              <a:latin typeface="Helvetica Neue" panose="02000503000000020004" pitchFamily="2" charset="0"/>
            </a:endParaRPr>
          </a:p>
          <a:p>
            <a:r>
              <a:rPr lang="en-IN" dirty="0">
                <a:effectLst/>
                <a:latin typeface="Helvetica Neue" panose="02000503000000020004" pitchFamily="2" charset="0"/>
              </a:rPr>
              <a:t>We introduced a 'comfort index’ where</a:t>
            </a:r>
          </a:p>
          <a:p>
            <a:r>
              <a:rPr lang="en-IN" dirty="0">
                <a:effectLst/>
                <a:latin typeface="Helvetica Neue" panose="02000503000000020004" pitchFamily="2" charset="0"/>
              </a:rPr>
              <a:t>Comfort index = temperature – 32 * humidity / 100</a:t>
            </a:r>
          </a:p>
          <a:p>
            <a:r>
              <a:rPr lang="en-IN" dirty="0">
                <a:effectLst/>
                <a:latin typeface="Helvetica Neue" panose="02000503000000020004" pitchFamily="2" charset="0"/>
              </a:rPr>
              <a:t>derived from weather conditions and time of day, to see how comfortable it will be for the driver to drive</a:t>
            </a:r>
          </a:p>
          <a:p>
            <a:endParaRPr lang="en-IN" dirty="0">
              <a:effectLst/>
              <a:latin typeface="Helvetica Neue" panose="02000503000000020004" pitchFamily="2" charset="0"/>
            </a:endParaRPr>
          </a:p>
          <a:p>
            <a:r>
              <a:rPr lang="en-IN" dirty="0">
                <a:effectLst/>
                <a:latin typeface="Helvetica Neue" panose="02000503000000020004" pitchFamily="2" charset="0"/>
              </a:rPr>
              <a:t>Our target variable is the severity column which was crucial for our supervised learning approach. Now dev </a:t>
            </a:r>
            <a:r>
              <a:rPr lang="en-IN">
                <a:effectLst/>
                <a:latin typeface="Helvetica Neue" panose="02000503000000020004" pitchFamily="2" charset="0"/>
              </a:rPr>
              <a:t>will takeover</a:t>
            </a:r>
            <a:endParaRPr lang="en-IN" dirty="0">
              <a:effectLst/>
              <a:latin typeface="Helvetica Neue" panose="02000503000000020004" pitchFamily="2" charset="0"/>
            </a:endParaRPr>
          </a:p>
          <a:p>
            <a:endParaRPr lang="en-IN" dirty="0">
              <a:effectLst/>
              <a:latin typeface="Helvetica Neue" panose="02000503000000020004" pitchFamily="2" charset="0"/>
            </a:endParaRPr>
          </a:p>
          <a:p>
            <a:endParaRPr lang="en-IN"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8410F71C-FBB7-244F-B000-C2C2ABEB89C4}" type="slidenum">
              <a:rPr lang="en-US" smtClean="0"/>
              <a:t>17</a:t>
            </a:fld>
            <a:endParaRPr lang="en-US"/>
          </a:p>
        </p:txBody>
      </p:sp>
    </p:spTree>
    <p:extLst>
      <p:ext uri="{BB962C8B-B14F-4D97-AF65-F5344CB8AC3E}">
        <p14:creationId xmlns:p14="http://schemas.microsoft.com/office/powerpoint/2010/main" val="14946251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Wccs</a:t>
            </a:r>
            <a:r>
              <a:rPr lang="en-US" dirty="0"/>
              <a:t> rate of decrease, </a:t>
            </a:r>
          </a:p>
        </p:txBody>
      </p:sp>
      <p:sp>
        <p:nvSpPr>
          <p:cNvPr id="4" name="Slide Number Placeholder 3"/>
          <p:cNvSpPr>
            <a:spLocks noGrp="1"/>
          </p:cNvSpPr>
          <p:nvPr>
            <p:ph type="sldNum" sz="quarter" idx="5"/>
          </p:nvPr>
        </p:nvSpPr>
        <p:spPr/>
        <p:txBody>
          <a:bodyPr/>
          <a:lstStyle/>
          <a:p>
            <a:fld id="{8410F71C-FBB7-244F-B000-C2C2ABEB89C4}" type="slidenum">
              <a:rPr lang="en-US" smtClean="0"/>
              <a:t>19</a:t>
            </a:fld>
            <a:endParaRPr lang="en-US"/>
          </a:p>
        </p:txBody>
      </p:sp>
    </p:spTree>
    <p:extLst>
      <p:ext uri="{BB962C8B-B14F-4D97-AF65-F5344CB8AC3E}">
        <p14:creationId xmlns:p14="http://schemas.microsoft.com/office/powerpoint/2010/main" val="3521958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0F71C-FBB7-244F-B000-C2C2ABEB89C4}" type="slidenum">
              <a:rPr lang="en-US" smtClean="0"/>
              <a:t>22</a:t>
            </a:fld>
            <a:endParaRPr lang="en-US"/>
          </a:p>
        </p:txBody>
      </p:sp>
    </p:spTree>
    <p:extLst>
      <p:ext uri="{BB962C8B-B14F-4D97-AF65-F5344CB8AC3E}">
        <p14:creationId xmlns:p14="http://schemas.microsoft.com/office/powerpoint/2010/main" val="2670850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0F71C-FBB7-244F-B000-C2C2ABEB89C4}" type="slidenum">
              <a:rPr lang="en-US" smtClean="0"/>
              <a:t>26</a:t>
            </a:fld>
            <a:endParaRPr lang="en-US"/>
          </a:p>
        </p:txBody>
      </p:sp>
    </p:spTree>
    <p:extLst>
      <p:ext uri="{BB962C8B-B14F-4D97-AF65-F5344CB8AC3E}">
        <p14:creationId xmlns:p14="http://schemas.microsoft.com/office/powerpoint/2010/main" val="2715262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effectLst/>
                <a:latin typeface="Helvetica Neue" panose="02000503000000020004" pitchFamily="2" charset="0"/>
              </a:rPr>
              <a:t>In 2022, an alarming 42,795 lives were lost in traffic accidents.</a:t>
            </a:r>
          </a:p>
          <a:p>
            <a:endParaRPr lang="en-IN" dirty="0">
              <a:effectLst/>
              <a:latin typeface="Helvetica Neue" panose="02000503000000020004" pitchFamily="2" charset="0"/>
            </a:endParaRPr>
          </a:p>
          <a:p>
            <a:r>
              <a:rPr lang="en-IN" dirty="0">
                <a:effectLst/>
                <a:latin typeface="Helvetica Neue" panose="02000503000000020004" pitchFamily="2" charset="0"/>
              </a:rPr>
              <a:t>Our project leverages the US Accidents Dataset to develop a predictive model. </a:t>
            </a:r>
          </a:p>
          <a:p>
            <a:endParaRPr lang="en-IN" dirty="0">
              <a:effectLst/>
              <a:latin typeface="Helvetica Neue" panose="02000503000000020004" pitchFamily="2" charset="0"/>
            </a:endParaRPr>
          </a:p>
          <a:p>
            <a:r>
              <a:rPr lang="en-IN" dirty="0">
                <a:effectLst/>
                <a:latin typeface="Helvetica Neue" panose="02000503000000020004" pitchFamily="2" charset="0"/>
              </a:rPr>
              <a:t>This model aims to inform various strategies to reduce both the number and severity of these accidents. </a:t>
            </a:r>
          </a:p>
          <a:p>
            <a:endParaRPr lang="en-IN" dirty="0">
              <a:effectLst/>
              <a:latin typeface="Helvetica Neue" panose="02000503000000020004" pitchFamily="2" charset="0"/>
            </a:endParaRPr>
          </a:p>
          <a:p>
            <a:r>
              <a:rPr lang="en-IN" dirty="0">
                <a:effectLst/>
                <a:latin typeface="Helvetica Neue" panose="02000503000000020004" pitchFamily="2" charset="0"/>
              </a:rPr>
              <a:t>Our primary goal is to identify drivers and vehicles at high risk, ultimately saving lives and reducing accident severity.</a:t>
            </a:r>
          </a:p>
          <a:p>
            <a:endParaRPr lang="en-US" dirty="0"/>
          </a:p>
        </p:txBody>
      </p:sp>
      <p:sp>
        <p:nvSpPr>
          <p:cNvPr id="4" name="Slide Number Placeholder 3"/>
          <p:cNvSpPr>
            <a:spLocks noGrp="1"/>
          </p:cNvSpPr>
          <p:nvPr>
            <p:ph type="sldNum" sz="quarter" idx="5"/>
          </p:nvPr>
        </p:nvSpPr>
        <p:spPr/>
        <p:txBody>
          <a:bodyPr/>
          <a:lstStyle/>
          <a:p>
            <a:fld id="{8410F71C-FBB7-244F-B000-C2C2ABEB89C4}" type="slidenum">
              <a:rPr lang="en-US" smtClean="0"/>
              <a:t>2</a:t>
            </a:fld>
            <a:endParaRPr lang="en-US"/>
          </a:p>
        </p:txBody>
      </p:sp>
    </p:spTree>
    <p:extLst>
      <p:ext uri="{BB962C8B-B14F-4D97-AF65-F5344CB8AC3E}">
        <p14:creationId xmlns:p14="http://schemas.microsoft.com/office/powerpoint/2010/main" val="23464692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solidFill>
                  <a:srgbClr val="000000"/>
                </a:solidFill>
                <a:effectLst/>
                <a:latin typeface="Calibri" panose="020F0502020204030204" pitchFamily="34" charset="0"/>
                <a:ea typeface="Calibri" panose="020F0502020204030204" pitchFamily="34" charset="0"/>
              </a:rPr>
              <a:t>Decision Trees efficiently segment our accident data into branches, representing different severity levels. They excel in interpretability, showcasing clear paths of decisions based on accident characteristics. However, they can be prone to overfitting, especially with complex or noisy data which happened in our study as well.</a:t>
            </a:r>
            <a:endParaRPr lang="en-IN" sz="1800" dirty="0">
              <a:effectLst/>
              <a:latin typeface="Calibri" panose="020F0502020204030204" pitchFamily="34" charset="0"/>
              <a:ea typeface="Calibri" panose="020F0502020204030204" pitchFamily="34" charset="0"/>
            </a:endParaRPr>
          </a:p>
          <a:p>
            <a:endParaRPr lang="en-US" dirty="0"/>
          </a:p>
          <a:p>
            <a:pPr rtl="0">
              <a:buFont typeface="Arial" panose="020B0604020202020204" pitchFamily="34" charset="0"/>
              <a:buChar char="•"/>
            </a:pPr>
            <a:r>
              <a:rPr lang="en-IN" b="1" dirty="0">
                <a:effectLst/>
              </a:rPr>
              <a:t>criterion:</a:t>
            </a:r>
            <a:r>
              <a:rPr lang="en-IN" dirty="0">
                <a:effectLst/>
              </a:rPr>
              <a:t> The function to measure the quality of a split. It can take values 'entropy' or '</a:t>
            </a:r>
            <a:r>
              <a:rPr lang="en-IN" dirty="0" err="1">
                <a:effectLst/>
              </a:rPr>
              <a:t>gini</a:t>
            </a:r>
            <a:r>
              <a:rPr lang="en-IN" dirty="0">
                <a:effectLst/>
              </a:rPr>
              <a:t>'. 'Entropy' uses the information gain for the split, and '</a:t>
            </a:r>
            <a:r>
              <a:rPr lang="en-IN" dirty="0" err="1">
                <a:effectLst/>
              </a:rPr>
              <a:t>gini</a:t>
            </a:r>
            <a:r>
              <a:rPr lang="en-IN" dirty="0">
                <a:effectLst/>
              </a:rPr>
              <a:t>' uses the Gini impurity. This parameter helps define the impurity measure used in the decision tree.</a:t>
            </a:r>
          </a:p>
          <a:p>
            <a:pPr rtl="0">
              <a:buFont typeface="Arial" panose="020B0604020202020204" pitchFamily="34" charset="0"/>
              <a:buChar char="•"/>
            </a:pPr>
            <a:r>
              <a:rPr lang="en-IN" b="1" dirty="0" err="1">
                <a:effectLst/>
              </a:rPr>
              <a:t>max_depth</a:t>
            </a:r>
            <a:r>
              <a:rPr lang="en-IN" b="1" dirty="0">
                <a:effectLst/>
              </a:rPr>
              <a:t>:</a:t>
            </a:r>
            <a:r>
              <a:rPr lang="en-IN" dirty="0">
                <a:effectLst/>
              </a:rPr>
              <a:t> The maximum depth of the tree. It determines the maximum number of levels in the decision tree. Specifying None allows nodes to expand until they contain fewer than </a:t>
            </a:r>
            <a:r>
              <a:rPr lang="en-IN" dirty="0" err="1">
                <a:effectLst/>
              </a:rPr>
              <a:t>min_samples_split</a:t>
            </a:r>
            <a:r>
              <a:rPr lang="en-IN" dirty="0">
                <a:effectLst/>
              </a:rPr>
              <a:t> samples.</a:t>
            </a:r>
          </a:p>
          <a:p>
            <a:pPr rtl="0">
              <a:buFont typeface="Arial" panose="020B0604020202020204" pitchFamily="34" charset="0"/>
              <a:buChar char="•"/>
            </a:pPr>
            <a:r>
              <a:rPr lang="en-IN" b="1" dirty="0" err="1">
                <a:effectLst/>
              </a:rPr>
              <a:t>min_samples_split</a:t>
            </a:r>
            <a:r>
              <a:rPr lang="en-IN" b="1" dirty="0">
                <a:effectLst/>
              </a:rPr>
              <a:t>:</a:t>
            </a:r>
            <a:r>
              <a:rPr lang="en-IN" dirty="0">
                <a:effectLst/>
              </a:rPr>
              <a:t> The minimum number of samples required to split an internal node. This parameter controls the minimum size of a node to be split further.</a:t>
            </a:r>
          </a:p>
          <a:p>
            <a:pPr rtl="0">
              <a:buFont typeface="Arial" panose="020B0604020202020204" pitchFamily="34" charset="0"/>
              <a:buChar char="•"/>
            </a:pPr>
            <a:r>
              <a:rPr lang="en-IN" b="1" dirty="0" err="1">
                <a:effectLst/>
              </a:rPr>
              <a:t>min_samples_leaf</a:t>
            </a:r>
            <a:r>
              <a:rPr lang="en-IN" b="1" dirty="0">
                <a:effectLst/>
              </a:rPr>
              <a:t>:</a:t>
            </a:r>
            <a:r>
              <a:rPr lang="en-IN" dirty="0">
                <a:effectLst/>
              </a:rPr>
              <a:t> The minimum number of samples required to be at a leaf node. This parameter sets the minimum size of terminal nodes (leaves) and is useful for controlling the depth of the tree.</a:t>
            </a:r>
          </a:p>
          <a:p>
            <a:pPr rtl="0"/>
            <a:r>
              <a:rPr lang="en-IN" dirty="0">
                <a:effectLst/>
              </a:rPr>
              <a:t>Your parameter grid explores various</a:t>
            </a:r>
          </a:p>
          <a:p>
            <a:endParaRPr lang="en-US" dirty="0"/>
          </a:p>
        </p:txBody>
      </p:sp>
      <p:sp>
        <p:nvSpPr>
          <p:cNvPr id="4" name="Slide Number Placeholder 3"/>
          <p:cNvSpPr>
            <a:spLocks noGrp="1"/>
          </p:cNvSpPr>
          <p:nvPr>
            <p:ph type="sldNum" sz="quarter" idx="5"/>
          </p:nvPr>
        </p:nvSpPr>
        <p:spPr/>
        <p:txBody>
          <a:bodyPr/>
          <a:lstStyle/>
          <a:p>
            <a:fld id="{8410F71C-FBB7-244F-B000-C2C2ABEB89C4}" type="slidenum">
              <a:rPr lang="en-US" smtClean="0"/>
              <a:t>27</a:t>
            </a:fld>
            <a:endParaRPr lang="en-US"/>
          </a:p>
        </p:txBody>
      </p:sp>
    </p:spTree>
    <p:extLst>
      <p:ext uri="{BB962C8B-B14F-4D97-AF65-F5344CB8AC3E}">
        <p14:creationId xmlns:p14="http://schemas.microsoft.com/office/powerpoint/2010/main" val="32784119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solidFill>
                  <a:srgbClr val="000000"/>
                </a:solidFill>
                <a:effectLst/>
                <a:latin typeface="Calibri" panose="020F0502020204030204" pitchFamily="34" charset="0"/>
                <a:ea typeface="Calibri" panose="020F0502020204030204" pitchFamily="34" charset="0"/>
              </a:rPr>
              <a:t>Logistic Regression</a:t>
            </a:r>
            <a:r>
              <a:rPr lang="en-IN" sz="1200" dirty="0">
                <a:solidFill>
                  <a:srgbClr val="000000"/>
                </a:solidFill>
                <a:effectLst/>
                <a:latin typeface="Calibri" panose="020F0502020204030204" pitchFamily="34" charset="0"/>
                <a:ea typeface="Calibri" panose="020F0502020204030204" pitchFamily="34" charset="0"/>
              </a:rPr>
              <a:t>: In predicting accident severity, the Logistic Regression model demonstrated exceptional performance, particularly after meticulous feature engineering. This model is adept at handling multiple classes, making it ideal for categorizing accidents into four distinct severity types. It works by predicting the probability of each severity level for a given accident, utilizing a logistic function. The model's ability to provide clear, interpretable results, coupled with its robustness in multi-class classification, made it the best model in our by having the Accuracy score when compared with other models.</a:t>
            </a:r>
            <a:endParaRPr lang="en-IN" sz="1200" dirty="0">
              <a:effectLst/>
              <a:latin typeface="Calibri" panose="020F0502020204030204" pitchFamily="34" charset="0"/>
              <a:ea typeface="Calibri" panose="020F050202020403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8410F71C-FBB7-244F-B000-C2C2ABEB89C4}" type="slidenum">
              <a:rPr lang="en-US" smtClean="0"/>
              <a:t>28</a:t>
            </a:fld>
            <a:endParaRPr lang="en-US"/>
          </a:p>
        </p:txBody>
      </p:sp>
    </p:spTree>
    <p:extLst>
      <p:ext uri="{BB962C8B-B14F-4D97-AF65-F5344CB8AC3E}">
        <p14:creationId xmlns:p14="http://schemas.microsoft.com/office/powerpoint/2010/main" val="40335630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param_grid</a:t>
            </a:r>
            <a:r>
              <a:rPr lang="en-US" dirty="0"/>
              <a:t> = {, </a:t>
            </a:r>
          </a:p>
          <a:p>
            <a:endParaRPr lang="en-US" dirty="0"/>
          </a:p>
          <a:p>
            <a:r>
              <a:rPr lang="en-US" dirty="0"/>
              <a:t>    'C': [0.01, 0.1, 1, 10, 100],  # Regularization parameter</a:t>
            </a:r>
          </a:p>
          <a:p>
            <a:endParaRPr lang="en-US" dirty="0"/>
          </a:p>
          <a:p>
            <a:r>
              <a:rPr lang="en-US" dirty="0"/>
              <a:t>    'solver': ['newton-cg', '</a:t>
            </a:r>
            <a:r>
              <a:rPr lang="en-US" dirty="0" err="1"/>
              <a:t>lbfgs</a:t>
            </a:r>
            <a:r>
              <a:rPr lang="en-US" dirty="0"/>
              <a:t>', '</a:t>
            </a:r>
            <a:r>
              <a:rPr lang="en-US" dirty="0" err="1"/>
              <a:t>liblinear</a:t>
            </a:r>
            <a:r>
              <a:rPr lang="en-US" dirty="0"/>
              <a:t>'],  # Different algorithms</a:t>
            </a:r>
          </a:p>
          <a:p>
            <a:endParaRPr lang="en-US" dirty="0"/>
          </a:p>
          <a:p>
            <a:r>
              <a:rPr lang="en-US" dirty="0"/>
              <a:t>'C': [0.01, 0.1, 1, 10, 100]:</a:t>
            </a:r>
          </a:p>
          <a:p>
            <a:endParaRPr lang="en-US" dirty="0"/>
          </a:p>
          <a:p>
            <a:r>
              <a:rPr lang="en-US" dirty="0"/>
              <a:t>C is the inverse of the regularization strength. Regularization is a technique used in machine learning to prevent overfitting by penalizing large coefficients in the model.</a:t>
            </a:r>
          </a:p>
          <a:p>
            <a:endParaRPr lang="en-US" dirty="0"/>
          </a:p>
          <a:p>
            <a:r>
              <a:rPr lang="en-US" dirty="0"/>
              <a:t>The values provided (0.01, 0.1, 1, 10, 100) represent a range from very strong regularization (0.01) to very weak regularization (100).</a:t>
            </a:r>
          </a:p>
          <a:p>
            <a:endParaRPr lang="en-US" dirty="0"/>
          </a:p>
          <a:p>
            <a:r>
              <a:rPr lang="en-US" dirty="0"/>
              <a:t>solver': ['newton-cg', '</a:t>
            </a:r>
            <a:r>
              <a:rPr lang="en-US" dirty="0" err="1"/>
              <a:t>lbfgs</a:t>
            </a:r>
            <a:r>
              <a:rPr lang="en-US" dirty="0"/>
              <a:t>', '</a:t>
            </a:r>
            <a:r>
              <a:rPr lang="en-US" dirty="0" err="1"/>
              <a:t>liblinear</a:t>
            </a:r>
            <a:r>
              <a:rPr lang="en-US" dirty="0"/>
              <a:t>’]:</a:t>
            </a:r>
          </a:p>
          <a:p>
            <a:endParaRPr lang="en-US" dirty="0"/>
          </a:p>
          <a:p>
            <a:r>
              <a:rPr lang="en-IN" sz="1800" dirty="0">
                <a:solidFill>
                  <a:srgbClr val="000000"/>
                </a:solidFill>
                <a:effectLst/>
                <a:highlight>
                  <a:srgbClr val="FFFFFF"/>
                </a:highlight>
                <a:latin typeface="Calibri" panose="020F0502020204030204" pitchFamily="34" charset="0"/>
                <a:ea typeface="Calibri" panose="020F0502020204030204" pitchFamily="34" charset="0"/>
              </a:rPr>
              <a:t>set to 'balanced' since the data is not balanced</a:t>
            </a:r>
            <a:r>
              <a:rPr lang="en-IN" dirty="0">
                <a:effectLst/>
              </a:rPr>
              <a:t> </a:t>
            </a:r>
            <a:r>
              <a:rPr lang="en-IN" sz="1800" dirty="0" err="1">
                <a:solidFill>
                  <a:srgbClr val="000000"/>
                </a:solidFill>
                <a:effectLst/>
                <a:highlight>
                  <a:srgbClr val="FFFFFF"/>
                </a:highlight>
                <a:latin typeface="Calibri" panose="020F0502020204030204" pitchFamily="34" charset="0"/>
                <a:ea typeface="Calibri" panose="020F0502020204030204" pitchFamily="34" charset="0"/>
              </a:rPr>
              <a:t>class_weight</a:t>
            </a:r>
            <a:r>
              <a:rPr lang="en-IN" sz="1800" dirty="0">
                <a:solidFill>
                  <a:srgbClr val="000000"/>
                </a:solidFill>
                <a:effectLst/>
                <a:highlight>
                  <a:srgbClr val="FFFFFF"/>
                </a:highlight>
                <a:latin typeface="Calibri" panose="020F0502020204030204" pitchFamily="34" charset="0"/>
                <a:ea typeface="Calibri" panose="020F0502020204030204" pitchFamily="34" charset="0"/>
              </a:rPr>
              <a:t> </a:t>
            </a:r>
            <a:endParaRPr lang="en-US" dirty="0"/>
          </a:p>
        </p:txBody>
      </p:sp>
      <p:sp>
        <p:nvSpPr>
          <p:cNvPr id="4" name="Slide Number Placeholder 3"/>
          <p:cNvSpPr>
            <a:spLocks noGrp="1"/>
          </p:cNvSpPr>
          <p:nvPr>
            <p:ph type="sldNum" sz="quarter" idx="5"/>
          </p:nvPr>
        </p:nvSpPr>
        <p:spPr/>
        <p:txBody>
          <a:bodyPr/>
          <a:lstStyle/>
          <a:p>
            <a:fld id="{8410F71C-FBB7-244F-B000-C2C2ABEB89C4}" type="slidenum">
              <a:rPr lang="en-US" smtClean="0"/>
              <a:t>29</a:t>
            </a:fld>
            <a:endParaRPr lang="en-US"/>
          </a:p>
        </p:txBody>
      </p:sp>
    </p:spTree>
    <p:extLst>
      <p:ext uri="{BB962C8B-B14F-4D97-AF65-F5344CB8AC3E}">
        <p14:creationId xmlns:p14="http://schemas.microsoft.com/office/powerpoint/2010/main" val="216795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800" dirty="0">
                <a:solidFill>
                  <a:srgbClr val="000000"/>
                </a:solidFill>
                <a:effectLst/>
                <a:latin typeface="Calibri" panose="020F0502020204030204" pitchFamily="34" charset="0"/>
                <a:ea typeface="Calibri" panose="020F0502020204030204" pitchFamily="34" charset="0"/>
              </a:rPr>
              <a:t>Given the high Dimensionality of the Data and the simplicity and it’s efficiency, we decided to start with Naive Bayes model as our initial Classifier. They were built for multi-class classification problems which suits out use case to predict 4 types of Accident severity. They also operate on the principle of conditional probability, assuming independence between features, which simplest the computation in multiclass scenarios. This makes Naive Bayes a suitable choice for our problem, offering a good balance between the predictive performance and computational efficiency in handling multi-classes</a:t>
            </a:r>
            <a:r>
              <a:rPr lang="en-IN" dirty="0">
                <a:effectLst/>
              </a:rPr>
              <a:t> </a:t>
            </a:r>
            <a:endParaRPr lang="en-US" dirty="0"/>
          </a:p>
        </p:txBody>
      </p:sp>
      <p:sp>
        <p:nvSpPr>
          <p:cNvPr id="4" name="Slide Number Placeholder 3"/>
          <p:cNvSpPr>
            <a:spLocks noGrp="1"/>
          </p:cNvSpPr>
          <p:nvPr>
            <p:ph type="sldNum" sz="quarter" idx="5"/>
          </p:nvPr>
        </p:nvSpPr>
        <p:spPr/>
        <p:txBody>
          <a:bodyPr/>
          <a:lstStyle/>
          <a:p>
            <a:fld id="{8410F71C-FBB7-244F-B000-C2C2ABEB89C4}" type="slidenum">
              <a:rPr lang="en-US" smtClean="0"/>
              <a:t>30</a:t>
            </a:fld>
            <a:endParaRPr lang="en-US"/>
          </a:p>
        </p:txBody>
      </p:sp>
    </p:spTree>
    <p:extLst>
      <p:ext uri="{BB962C8B-B14F-4D97-AF65-F5344CB8AC3E}">
        <p14:creationId xmlns:p14="http://schemas.microsoft.com/office/powerpoint/2010/main" val="60241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effectLst/>
                <a:latin typeface="Helvetica Neue" panose="02000503000000020004" pitchFamily="2" charset="0"/>
              </a:rPr>
              <a:t>Our dataset spans across 49 states in the USA and our records collected from February 2016 to March 2023. </a:t>
            </a:r>
          </a:p>
          <a:p>
            <a:endParaRPr lang="en-IN" dirty="0">
              <a:effectLst/>
              <a:latin typeface="Helvetica Neue" panose="02000503000000020004" pitchFamily="2" charset="0"/>
            </a:endParaRPr>
          </a:p>
          <a:p>
            <a:r>
              <a:rPr lang="en-IN" dirty="0">
                <a:effectLst/>
                <a:latin typeface="Helvetica Neue" panose="02000503000000020004" pitchFamily="2" charset="0"/>
              </a:rPr>
              <a:t>It includes a vast array of data points, with about 7.7 million rows and 46 columns. </a:t>
            </a:r>
          </a:p>
          <a:p>
            <a:endParaRPr lang="en-IN" dirty="0">
              <a:effectLst/>
              <a:latin typeface="Helvetica Neue" panose="02000503000000020004" pitchFamily="2" charset="0"/>
            </a:endParaRPr>
          </a:p>
          <a:p>
            <a:r>
              <a:rPr lang="en-IN" dirty="0">
                <a:effectLst/>
                <a:latin typeface="Helvetica Neue" panose="02000503000000020004" pitchFamily="2" charset="0"/>
              </a:rPr>
              <a:t>It was gathered from sources like transportation departments, law enforcement, cameras, and sensors, amounting to around 2.9 GB in size.</a:t>
            </a:r>
          </a:p>
          <a:p>
            <a:endParaRPr lang="en-US" dirty="0"/>
          </a:p>
        </p:txBody>
      </p:sp>
      <p:sp>
        <p:nvSpPr>
          <p:cNvPr id="4" name="Slide Number Placeholder 3"/>
          <p:cNvSpPr>
            <a:spLocks noGrp="1"/>
          </p:cNvSpPr>
          <p:nvPr>
            <p:ph type="sldNum" sz="quarter" idx="5"/>
          </p:nvPr>
        </p:nvSpPr>
        <p:spPr/>
        <p:txBody>
          <a:bodyPr/>
          <a:lstStyle/>
          <a:p>
            <a:fld id="{8410F71C-FBB7-244F-B000-C2C2ABEB89C4}" type="slidenum">
              <a:rPr lang="en-US" smtClean="0"/>
              <a:t>3</a:t>
            </a:fld>
            <a:endParaRPr lang="en-US"/>
          </a:p>
        </p:txBody>
      </p:sp>
    </p:spTree>
    <p:extLst>
      <p:ext uri="{BB962C8B-B14F-4D97-AF65-F5344CB8AC3E}">
        <p14:creationId xmlns:p14="http://schemas.microsoft.com/office/powerpoint/2010/main" val="2120377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effectLst/>
                <a:latin typeface="Helvetica Neue" panose="02000503000000020004" pitchFamily="2" charset="0"/>
              </a:rPr>
              <a:t>Our methodology involved several critical steps, including data pre-processing, feature engineering, exploratory data analysis (EDA), and training five different models namely KNN, Naïve Bayes, Random Forest, Decision Trees and Logistic Regression for accident severity prediction.</a:t>
            </a:r>
          </a:p>
          <a:p>
            <a:endParaRPr lang="en-IN"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8410F71C-FBB7-244F-B000-C2C2ABEB89C4}" type="slidenum">
              <a:rPr lang="en-US" smtClean="0"/>
              <a:t>4</a:t>
            </a:fld>
            <a:endParaRPr lang="en-US"/>
          </a:p>
        </p:txBody>
      </p:sp>
    </p:spTree>
    <p:extLst>
      <p:ext uri="{BB962C8B-B14F-4D97-AF65-F5344CB8AC3E}">
        <p14:creationId xmlns:p14="http://schemas.microsoft.com/office/powerpoint/2010/main" val="799753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effectLst/>
                <a:latin typeface="Helvetica Neue" panose="02000503000000020004" pitchFamily="2" charset="0"/>
              </a:rPr>
              <a:t>We split the dataset into training and test sets.</a:t>
            </a:r>
          </a:p>
          <a:p>
            <a:endParaRPr lang="en-IN" dirty="0">
              <a:effectLst/>
              <a:latin typeface="Helvetica Neue" panose="02000503000000020004" pitchFamily="2" charset="0"/>
            </a:endParaRPr>
          </a:p>
          <a:p>
            <a:r>
              <a:rPr lang="en-IN" dirty="0">
                <a:effectLst/>
                <a:latin typeface="Helvetica Neue" panose="02000503000000020004" pitchFamily="2" charset="0"/>
              </a:rPr>
              <a:t>By allocating 20% to 25% of the data for testing, </a:t>
            </a:r>
          </a:p>
          <a:p>
            <a:endParaRPr lang="en-IN" dirty="0">
              <a:effectLst/>
              <a:latin typeface="Helvetica Neue" panose="02000503000000020004" pitchFamily="2" charset="0"/>
            </a:endParaRPr>
          </a:p>
          <a:p>
            <a:r>
              <a:rPr lang="en-IN" dirty="0">
                <a:effectLst/>
                <a:latin typeface="Helvetica Neue" panose="02000503000000020004" pitchFamily="2" charset="0"/>
              </a:rPr>
              <a:t>we were able to train our model on a substantial part of the data, </a:t>
            </a:r>
          </a:p>
          <a:p>
            <a:endParaRPr lang="en-IN" dirty="0">
              <a:effectLst/>
              <a:latin typeface="Helvetica Neue" panose="02000503000000020004" pitchFamily="2" charset="0"/>
            </a:endParaRPr>
          </a:p>
          <a:p>
            <a:r>
              <a:rPr lang="en-IN" dirty="0">
                <a:effectLst/>
                <a:latin typeface="Helvetica Neue" panose="02000503000000020004" pitchFamily="2" charset="0"/>
              </a:rPr>
              <a:t>while keeping a significant portion for evaluating the model's performance on new, unseen data.</a:t>
            </a:r>
          </a:p>
          <a:p>
            <a:endParaRPr lang="en-US" dirty="0"/>
          </a:p>
          <a:p>
            <a:endParaRPr lang="en-US" dirty="0"/>
          </a:p>
        </p:txBody>
      </p:sp>
      <p:sp>
        <p:nvSpPr>
          <p:cNvPr id="4" name="Slide Number Placeholder 3"/>
          <p:cNvSpPr>
            <a:spLocks noGrp="1"/>
          </p:cNvSpPr>
          <p:nvPr>
            <p:ph type="sldNum" sz="quarter" idx="5"/>
          </p:nvPr>
        </p:nvSpPr>
        <p:spPr/>
        <p:txBody>
          <a:bodyPr/>
          <a:lstStyle/>
          <a:p>
            <a:fld id="{8410F71C-FBB7-244F-B000-C2C2ABEB89C4}" type="slidenum">
              <a:rPr lang="en-US" smtClean="0"/>
              <a:t>5</a:t>
            </a:fld>
            <a:endParaRPr lang="en-US"/>
          </a:p>
        </p:txBody>
      </p:sp>
    </p:spTree>
    <p:extLst>
      <p:ext uri="{BB962C8B-B14F-4D97-AF65-F5344CB8AC3E}">
        <p14:creationId xmlns:p14="http://schemas.microsoft.com/office/powerpoint/2010/main" val="935656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effectLst/>
                <a:latin typeface="Helvetica Neue" panose="02000503000000020004" pitchFamily="2" charset="0"/>
              </a:rPr>
              <a:t>We have removed null values as well as outlier treatment</a:t>
            </a:r>
          </a:p>
          <a:p>
            <a:r>
              <a:rPr lang="en-IN" dirty="0">
                <a:effectLst/>
                <a:latin typeface="Helvetica Neue" panose="02000503000000020004" pitchFamily="2" charset="0"/>
              </a:rPr>
              <a:t>We have removed outliers in our dataset particularly ones with extreme temperatures and wind speed</a:t>
            </a:r>
          </a:p>
        </p:txBody>
      </p:sp>
      <p:sp>
        <p:nvSpPr>
          <p:cNvPr id="4" name="Slide Number Placeholder 3"/>
          <p:cNvSpPr>
            <a:spLocks noGrp="1"/>
          </p:cNvSpPr>
          <p:nvPr>
            <p:ph type="sldNum" sz="quarter" idx="5"/>
          </p:nvPr>
        </p:nvSpPr>
        <p:spPr/>
        <p:txBody>
          <a:bodyPr/>
          <a:lstStyle/>
          <a:p>
            <a:fld id="{8410F71C-FBB7-244F-B000-C2C2ABEB89C4}" type="slidenum">
              <a:rPr lang="en-US" smtClean="0"/>
              <a:t>6</a:t>
            </a:fld>
            <a:endParaRPr lang="en-US"/>
          </a:p>
        </p:txBody>
      </p:sp>
    </p:spTree>
    <p:extLst>
      <p:ext uri="{BB962C8B-B14F-4D97-AF65-F5344CB8AC3E}">
        <p14:creationId xmlns:p14="http://schemas.microsoft.com/office/powerpoint/2010/main" val="1845240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0F71C-FBB7-244F-B000-C2C2ABEB89C4}" type="slidenum">
              <a:rPr lang="en-US" smtClean="0"/>
              <a:t>7</a:t>
            </a:fld>
            <a:endParaRPr lang="en-US"/>
          </a:p>
        </p:txBody>
      </p:sp>
    </p:spTree>
    <p:extLst>
      <p:ext uri="{BB962C8B-B14F-4D97-AF65-F5344CB8AC3E}">
        <p14:creationId xmlns:p14="http://schemas.microsoft.com/office/powerpoint/2010/main" val="4274749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effectLst/>
                <a:latin typeface="Helvetica Neue" panose="02000503000000020004" pitchFamily="2" charset="0"/>
              </a:rPr>
              <a:t>We have used </a:t>
            </a:r>
            <a:r>
              <a:rPr lang="en-IN" dirty="0" err="1">
                <a:effectLst/>
                <a:latin typeface="Helvetica Neue" panose="02000503000000020004" pitchFamily="2" charset="0"/>
              </a:rPr>
              <a:t>plotly.js</a:t>
            </a:r>
            <a:r>
              <a:rPr lang="en-IN" dirty="0">
                <a:effectLst/>
                <a:latin typeface="Helvetica Neue" panose="02000503000000020004" pitchFamily="2" charset="0"/>
              </a:rPr>
              <a:t> to show all our visualisations and we made it interactive with this library and here the variables 1,2,3,4 represent the severity of the accident, being severity 1,2,3 and 4</a:t>
            </a:r>
          </a:p>
          <a:p>
            <a:endParaRPr lang="en-IN" dirty="0">
              <a:effectLst/>
              <a:latin typeface="Helvetica Neue" panose="02000503000000020004" pitchFamily="2" charset="0"/>
            </a:endParaRPr>
          </a:p>
          <a:p>
            <a:r>
              <a:rPr lang="en-IN" dirty="0">
                <a:effectLst/>
                <a:latin typeface="Helvetica Neue" panose="02000503000000020004" pitchFamily="2" charset="0"/>
              </a:rPr>
              <a:t>Our exploratory data analysis revealed some intriguing trends. </a:t>
            </a:r>
          </a:p>
          <a:p>
            <a:endParaRPr lang="en-IN" dirty="0">
              <a:effectLst/>
              <a:latin typeface="Helvetica Neue" panose="02000503000000020004" pitchFamily="2" charset="0"/>
            </a:endParaRPr>
          </a:p>
          <a:p>
            <a:r>
              <a:rPr lang="en-IN" dirty="0">
                <a:effectLst/>
                <a:latin typeface="Helvetica Neue" panose="02000503000000020004" pitchFamily="2" charset="0"/>
              </a:rPr>
              <a:t>For instance, this stacked </a:t>
            </a:r>
            <a:r>
              <a:rPr lang="en-IN" dirty="0" err="1">
                <a:effectLst/>
                <a:latin typeface="Helvetica Neue" panose="02000503000000020004" pitchFamily="2" charset="0"/>
              </a:rPr>
              <a:t>barchart</a:t>
            </a:r>
            <a:r>
              <a:rPr lang="en-IN" dirty="0">
                <a:effectLst/>
                <a:latin typeface="Helvetica Neue" panose="02000503000000020004" pitchFamily="2" charset="0"/>
              </a:rPr>
              <a:t> shows an increasing trend in road accident cases from 2016 to 2023. Not only are accidents increasing each year, but their severity also seems to be rising.</a:t>
            </a:r>
          </a:p>
          <a:p>
            <a:endParaRPr lang="en-IN" dirty="0">
              <a:effectLst/>
              <a:latin typeface="Helvetica Neue" panose="02000503000000020004" pitchFamily="2" charset="0"/>
            </a:endParaRPr>
          </a:p>
          <a:p>
            <a:endParaRPr lang="en-IN" dirty="0">
              <a:effectLst/>
              <a:latin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fld id="{8410F71C-FBB7-244F-B000-C2C2ABEB89C4}" type="slidenum">
              <a:rPr lang="en-US" smtClean="0"/>
              <a:t>8</a:t>
            </a:fld>
            <a:endParaRPr lang="en-US"/>
          </a:p>
        </p:txBody>
      </p:sp>
    </p:spTree>
    <p:extLst>
      <p:ext uri="{BB962C8B-B14F-4D97-AF65-F5344CB8AC3E}">
        <p14:creationId xmlns:p14="http://schemas.microsoft.com/office/powerpoint/2010/main" val="1742802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effectLst/>
                <a:latin typeface="Helvetica Neue" panose="02000503000000020004" pitchFamily="2" charset="0"/>
              </a:rPr>
              <a:t>In this as we can see it compares the number of accidents by time of day categorized by severity levels revealed that most accidents happen during the day. </a:t>
            </a:r>
          </a:p>
          <a:p>
            <a:endParaRPr lang="en-IN" dirty="0">
              <a:effectLst/>
              <a:latin typeface="Helvetica Neue" panose="02000503000000020004" pitchFamily="2" charset="0"/>
            </a:endParaRPr>
          </a:p>
          <a:p>
            <a:r>
              <a:rPr lang="en-IN" dirty="0">
                <a:effectLst/>
                <a:latin typeface="Helvetica Neue" panose="02000503000000020004" pitchFamily="2" charset="0"/>
              </a:rPr>
              <a:t>Surprisingly, this time frame had a higher number of severe accidents, suggesting that increased visibility does not necessarily correlate with reduced accident severity.</a:t>
            </a:r>
          </a:p>
          <a:p>
            <a:endParaRPr lang="en-US" dirty="0"/>
          </a:p>
        </p:txBody>
      </p:sp>
      <p:sp>
        <p:nvSpPr>
          <p:cNvPr id="4" name="Slide Number Placeholder 3"/>
          <p:cNvSpPr>
            <a:spLocks noGrp="1"/>
          </p:cNvSpPr>
          <p:nvPr>
            <p:ph type="sldNum" sz="quarter" idx="5"/>
          </p:nvPr>
        </p:nvSpPr>
        <p:spPr/>
        <p:txBody>
          <a:bodyPr/>
          <a:lstStyle/>
          <a:p>
            <a:fld id="{8410F71C-FBB7-244F-B000-C2C2ABEB89C4}" type="slidenum">
              <a:rPr lang="en-US" smtClean="0"/>
              <a:t>9</a:t>
            </a:fld>
            <a:endParaRPr lang="en-US"/>
          </a:p>
        </p:txBody>
      </p:sp>
    </p:spTree>
    <p:extLst>
      <p:ext uri="{BB962C8B-B14F-4D97-AF65-F5344CB8AC3E}">
        <p14:creationId xmlns:p14="http://schemas.microsoft.com/office/powerpoint/2010/main" val="1693589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12/15/23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29.png"/></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7.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32.png"/><Relationship Id="rId4" Type="http://schemas.openxmlformats.org/officeDocument/2006/relationships/image" Target="../media/image2.svg"/><Relationship Id="rId9" Type="http://schemas.openxmlformats.org/officeDocument/2006/relationships/image" Target="../media/image31.png"/></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2.png"/><Relationship Id="rId5" Type="http://schemas.openxmlformats.org/officeDocument/2006/relationships/image" Target="../media/image3.png"/><Relationship Id="rId10" Type="http://schemas.openxmlformats.org/officeDocument/2006/relationships/image" Target="../media/image11.png"/><Relationship Id="rId4" Type="http://schemas.openxmlformats.org/officeDocument/2006/relationships/image" Target="../media/image2.sv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36.png"/><Relationship Id="rId5" Type="http://schemas.openxmlformats.org/officeDocument/2006/relationships/image" Target="../media/image3.png"/><Relationship Id="rId10" Type="http://schemas.openxmlformats.org/officeDocument/2006/relationships/image" Target="../media/image35.png"/><Relationship Id="rId4" Type="http://schemas.openxmlformats.org/officeDocument/2006/relationships/image" Target="../media/image2.svg"/><Relationship Id="rId9" Type="http://schemas.openxmlformats.org/officeDocument/2006/relationships/image" Target="../media/image34.png"/></Relationships>
</file>

<file path=ppt/slides/_rels/slide2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svg"/><Relationship Id="rId7"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image" Target="../media/image38.png"/><Relationship Id="rId4" Type="http://schemas.openxmlformats.org/officeDocument/2006/relationships/image" Target="../media/image3.png"/><Relationship Id="rId9" Type="http://schemas.openxmlformats.org/officeDocument/2006/relationships/image" Target="../media/image37.png"/></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svg"/><Relationship Id="rId7"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39.png"/></Relationships>
</file>

<file path=ppt/slides/_rels/slide2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svg"/><Relationship Id="rId7"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40.png"/></Relationships>
</file>

<file path=ppt/slides/_rels/slide2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42.png"/><Relationship Id="rId5" Type="http://schemas.openxmlformats.org/officeDocument/2006/relationships/image" Target="../media/image3.png"/><Relationship Id="rId10" Type="http://schemas.openxmlformats.org/officeDocument/2006/relationships/image" Target="../media/image41.png"/><Relationship Id="rId4" Type="http://schemas.openxmlformats.org/officeDocument/2006/relationships/image" Target="../media/image2.svg"/><Relationship Id="rId9" Type="http://schemas.openxmlformats.org/officeDocument/2006/relationships/image" Target="../media/image34.png"/></Relationships>
</file>

<file path=ppt/slides/_rels/slide2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43.png"/><Relationship Id="rId4" Type="http://schemas.openxmlformats.org/officeDocument/2006/relationships/image" Target="../media/image2.svg"/><Relationship Id="rId9" Type="http://schemas.openxmlformats.org/officeDocument/2006/relationships/image" Target="../media/image34.png"/></Relationships>
</file>

<file path=ppt/slides/_rels/slide2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45.png"/><Relationship Id="rId5" Type="http://schemas.openxmlformats.org/officeDocument/2006/relationships/image" Target="../media/image3.png"/><Relationship Id="rId10" Type="http://schemas.openxmlformats.org/officeDocument/2006/relationships/image" Target="../media/image44.png"/><Relationship Id="rId4" Type="http://schemas.openxmlformats.org/officeDocument/2006/relationships/image" Target="../media/image2.svg"/><Relationship Id="rId9" Type="http://schemas.openxmlformats.org/officeDocument/2006/relationships/image" Target="../media/image34.png"/></Relationships>
</file>

<file path=ppt/slides/_rels/slide2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47.png"/><Relationship Id="rId5" Type="http://schemas.openxmlformats.org/officeDocument/2006/relationships/image" Target="../media/image3.png"/><Relationship Id="rId10" Type="http://schemas.openxmlformats.org/officeDocument/2006/relationships/image" Target="../media/image46.png"/><Relationship Id="rId4" Type="http://schemas.openxmlformats.org/officeDocument/2006/relationships/image" Target="../media/image2.svg"/><Relationship Id="rId9" Type="http://schemas.openxmlformats.org/officeDocument/2006/relationships/image" Target="../media/image34.png"/></Relationships>
</file>

<file path=ppt/slides/_rels/slide3.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10" Type="http://schemas.openxmlformats.org/officeDocument/2006/relationships/image" Target="../media/image14.png"/><Relationship Id="rId4" Type="http://schemas.openxmlformats.org/officeDocument/2006/relationships/image" Target="../media/image6.svg"/><Relationship Id="rId9" Type="http://schemas.openxmlformats.org/officeDocument/2006/relationships/image" Target="../media/image13.png"/></Relationships>
</file>

<file path=ppt/slides/_rels/slide3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49.png"/><Relationship Id="rId5" Type="http://schemas.openxmlformats.org/officeDocument/2006/relationships/image" Target="../media/image3.png"/><Relationship Id="rId10" Type="http://schemas.openxmlformats.org/officeDocument/2006/relationships/image" Target="../media/image48.png"/><Relationship Id="rId4" Type="http://schemas.openxmlformats.org/officeDocument/2006/relationships/image" Target="../media/image2.svg"/><Relationship Id="rId9" Type="http://schemas.openxmlformats.org/officeDocument/2006/relationships/image" Target="../media/image34.png"/></Relationships>
</file>

<file path=ppt/slides/_rels/slide3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8" Type="http://schemas.openxmlformats.org/officeDocument/2006/relationships/hyperlink" Target="https://pandas.pydata.org/" TargetMode="External"/><Relationship Id="rId3" Type="http://schemas.openxmlformats.org/officeDocument/2006/relationships/image" Target="../media/image4.svg"/><Relationship Id="rId7"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hyperlink" Target="https://www.kaggle.com/datasets/sobhanmoosavi/us-accidents" TargetMode="External"/><Relationship Id="rId5" Type="http://schemas.openxmlformats.org/officeDocument/2006/relationships/image" Target="../media/image2.svg"/><Relationship Id="rId10" Type="http://schemas.openxmlformats.org/officeDocument/2006/relationships/hyperlink" Target="https://scikit-learn.org/stable/" TargetMode="External"/><Relationship Id="rId4" Type="http://schemas.openxmlformats.org/officeDocument/2006/relationships/image" Target="../media/image1.png"/><Relationship Id="rId9" Type="http://schemas.openxmlformats.org/officeDocument/2006/relationships/hyperlink" Target="https://seaborn.pydata.org/"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18.png"/><Relationship Id="rId5" Type="http://schemas.openxmlformats.org/officeDocument/2006/relationships/image" Target="../media/image1.png"/><Relationship Id="rId10" Type="http://schemas.openxmlformats.org/officeDocument/2006/relationships/image" Target="../media/image17.png"/><Relationship Id="rId4" Type="http://schemas.openxmlformats.org/officeDocument/2006/relationships/image" Target="../media/image4.sv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10" Type="http://schemas.openxmlformats.org/officeDocument/2006/relationships/image" Target="../media/image14.png"/><Relationship Id="rId4" Type="http://schemas.openxmlformats.org/officeDocument/2006/relationships/image" Target="../media/image6.sv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10" Type="http://schemas.openxmlformats.org/officeDocument/2006/relationships/image" Target="../media/image20.png"/><Relationship Id="rId4" Type="http://schemas.openxmlformats.org/officeDocument/2006/relationships/image" Target="../media/image6.sv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svg"/><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3733800" y="-4263475"/>
            <a:ext cx="9808535" cy="9808535"/>
          </a:xfrm>
          <a:custGeom>
            <a:avLst/>
            <a:gdLst/>
            <a:ahLst/>
            <a:cxnLst/>
            <a:rect l="l" t="t" r="r" b="b"/>
            <a:pathLst>
              <a:path w="9808535" h="9808535">
                <a:moveTo>
                  <a:pt x="0" y="0"/>
                </a:moveTo>
                <a:lnTo>
                  <a:pt x="9808534" y="0"/>
                </a:lnTo>
                <a:lnTo>
                  <a:pt x="9808534" y="9808535"/>
                </a:lnTo>
                <a:lnTo>
                  <a:pt x="0" y="98085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1271731" y="6544095"/>
            <a:ext cx="6009009" cy="6009009"/>
          </a:xfrm>
          <a:custGeom>
            <a:avLst/>
            <a:gdLst/>
            <a:ahLst/>
            <a:cxnLst/>
            <a:rect l="l" t="t" r="r" b="b"/>
            <a:pathLst>
              <a:path w="6009009" h="6009009">
                <a:moveTo>
                  <a:pt x="0" y="0"/>
                </a:moveTo>
                <a:lnTo>
                  <a:pt x="6009009" y="0"/>
                </a:lnTo>
                <a:lnTo>
                  <a:pt x="6009009" y="6009010"/>
                </a:lnTo>
                <a:lnTo>
                  <a:pt x="0" y="60090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Freeform 4"/>
          <p:cNvSpPr/>
          <p:nvPr/>
        </p:nvSpPr>
        <p:spPr>
          <a:xfrm rot="8100000">
            <a:off x="11884038" y="6896830"/>
            <a:ext cx="8209501" cy="6060105"/>
          </a:xfrm>
          <a:custGeom>
            <a:avLst/>
            <a:gdLst/>
            <a:ahLst/>
            <a:cxnLst/>
            <a:rect l="l" t="t" r="r" b="b"/>
            <a:pathLst>
              <a:path w="8209501" h="6060105">
                <a:moveTo>
                  <a:pt x="0" y="0"/>
                </a:moveTo>
                <a:lnTo>
                  <a:pt x="8209501" y="0"/>
                </a:lnTo>
                <a:lnTo>
                  <a:pt x="8209501" y="6060105"/>
                </a:lnTo>
                <a:lnTo>
                  <a:pt x="0" y="60601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5" name="Freeform 5"/>
          <p:cNvSpPr/>
          <p:nvPr/>
        </p:nvSpPr>
        <p:spPr>
          <a:xfrm rot="-1393429">
            <a:off x="12271558" y="6401948"/>
            <a:ext cx="4723918" cy="2308815"/>
          </a:xfrm>
          <a:custGeom>
            <a:avLst/>
            <a:gdLst/>
            <a:ahLst/>
            <a:cxnLst/>
            <a:rect l="l" t="t" r="r" b="b"/>
            <a:pathLst>
              <a:path w="4723918" h="2308815">
                <a:moveTo>
                  <a:pt x="0" y="0"/>
                </a:moveTo>
                <a:lnTo>
                  <a:pt x="4723917" y="0"/>
                </a:lnTo>
                <a:lnTo>
                  <a:pt x="4723917" y="2308815"/>
                </a:lnTo>
                <a:lnTo>
                  <a:pt x="0" y="2308815"/>
                </a:lnTo>
                <a:lnTo>
                  <a:pt x="0" y="0"/>
                </a:lnTo>
                <a:close/>
              </a:path>
            </a:pathLst>
          </a:custGeom>
          <a:blipFill>
            <a:blip r:embed="rId9"/>
            <a:stretch>
              <a:fillRect/>
            </a:stretch>
          </a:blipFill>
        </p:spPr>
        <p:txBody>
          <a:bodyPr/>
          <a:lstStyle/>
          <a:p>
            <a:endParaRPr lang="en-US"/>
          </a:p>
        </p:txBody>
      </p:sp>
      <p:sp>
        <p:nvSpPr>
          <p:cNvPr id="6" name="Freeform 6"/>
          <p:cNvSpPr/>
          <p:nvPr/>
        </p:nvSpPr>
        <p:spPr>
          <a:xfrm>
            <a:off x="1028700" y="2321585"/>
            <a:ext cx="3597907" cy="3671334"/>
          </a:xfrm>
          <a:custGeom>
            <a:avLst/>
            <a:gdLst/>
            <a:ahLst/>
            <a:cxnLst/>
            <a:rect l="l" t="t" r="r" b="b"/>
            <a:pathLst>
              <a:path w="3597907" h="3671334">
                <a:moveTo>
                  <a:pt x="0" y="0"/>
                </a:moveTo>
                <a:lnTo>
                  <a:pt x="3597907" y="0"/>
                </a:lnTo>
                <a:lnTo>
                  <a:pt x="3597907" y="3671334"/>
                </a:lnTo>
                <a:lnTo>
                  <a:pt x="0" y="3671334"/>
                </a:lnTo>
                <a:lnTo>
                  <a:pt x="0" y="0"/>
                </a:lnTo>
                <a:close/>
              </a:path>
            </a:pathLst>
          </a:custGeom>
          <a:blipFill>
            <a:blip r:embed="rId10"/>
            <a:stretch>
              <a:fillRect/>
            </a:stretch>
          </a:blipFill>
        </p:spPr>
        <p:txBody>
          <a:bodyPr/>
          <a:lstStyle/>
          <a:p>
            <a:endParaRPr lang="en-US"/>
          </a:p>
        </p:txBody>
      </p:sp>
      <p:sp>
        <p:nvSpPr>
          <p:cNvPr id="7" name="Freeform 7"/>
          <p:cNvSpPr/>
          <p:nvPr/>
        </p:nvSpPr>
        <p:spPr>
          <a:xfrm rot="3042606">
            <a:off x="-947227" y="8169399"/>
            <a:ext cx="4602247" cy="3514966"/>
          </a:xfrm>
          <a:custGeom>
            <a:avLst/>
            <a:gdLst/>
            <a:ahLst/>
            <a:cxnLst/>
            <a:rect l="l" t="t" r="r" b="b"/>
            <a:pathLst>
              <a:path w="4602247" h="3514966">
                <a:moveTo>
                  <a:pt x="0" y="0"/>
                </a:moveTo>
                <a:lnTo>
                  <a:pt x="4602247" y="0"/>
                </a:lnTo>
                <a:lnTo>
                  <a:pt x="4602247" y="3514967"/>
                </a:lnTo>
                <a:lnTo>
                  <a:pt x="0" y="3514967"/>
                </a:lnTo>
                <a:lnTo>
                  <a:pt x="0" y="0"/>
                </a:lnTo>
                <a:close/>
              </a:path>
            </a:pathLst>
          </a:custGeom>
          <a:blipFill>
            <a:blip r:embed="rId11"/>
            <a:stretch>
              <a:fillRect/>
            </a:stretch>
          </a:blipFill>
        </p:spPr>
        <p:txBody>
          <a:bodyPr/>
          <a:lstStyle/>
          <a:p>
            <a:endParaRPr lang="en-US"/>
          </a:p>
        </p:txBody>
      </p:sp>
      <p:sp>
        <p:nvSpPr>
          <p:cNvPr id="8" name="TextBox 8"/>
          <p:cNvSpPr txBox="1"/>
          <p:nvPr/>
        </p:nvSpPr>
        <p:spPr>
          <a:xfrm>
            <a:off x="4737278" y="2745918"/>
            <a:ext cx="13448042" cy="3023072"/>
          </a:xfrm>
          <a:prstGeom prst="rect">
            <a:avLst/>
          </a:prstGeom>
        </p:spPr>
        <p:txBody>
          <a:bodyPr lIns="0" tIns="0" rIns="0" bIns="0" rtlCol="0" anchor="t">
            <a:spAutoFit/>
          </a:bodyPr>
          <a:lstStyle/>
          <a:p>
            <a:pPr algn="ctr">
              <a:lnSpc>
                <a:spcPts val="12081"/>
              </a:lnSpc>
            </a:pPr>
            <a:r>
              <a:rPr lang="en-US" sz="9600" dirty="0">
                <a:solidFill>
                  <a:srgbClr val="FFFFFF"/>
                </a:solidFill>
                <a:latin typeface="Neue Machina Ultra-Bold"/>
              </a:rPr>
              <a:t>US Road Accident Prediction</a:t>
            </a:r>
            <a:endParaRPr lang="en-US" sz="8629" b="1" dirty="0">
              <a:solidFill>
                <a:srgbClr val="FFFFFF"/>
              </a:solidFill>
              <a:latin typeface="Neue Haas Grotesk Text Pro" panose="020B0504020202020204" pitchFamily="34" charset="77"/>
              <a:cs typeface="Neue Haas Grotesk Text Pro"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2168384" y="-2084520"/>
            <a:ext cx="8831880" cy="8831880"/>
          </a:xfrm>
          <a:custGeom>
            <a:avLst/>
            <a:gdLst/>
            <a:ahLst/>
            <a:cxnLst/>
            <a:rect l="l" t="t" r="r" b="b"/>
            <a:pathLst>
              <a:path w="8831880" h="8831880">
                <a:moveTo>
                  <a:pt x="0" y="0"/>
                </a:moveTo>
                <a:lnTo>
                  <a:pt x="8831880" y="0"/>
                </a:lnTo>
                <a:lnTo>
                  <a:pt x="8831880" y="8831880"/>
                </a:lnTo>
                <a:lnTo>
                  <a:pt x="0" y="88318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13008264" y="99307"/>
            <a:ext cx="6511191" cy="11280306"/>
          </a:xfrm>
          <a:custGeom>
            <a:avLst/>
            <a:gdLst/>
            <a:ahLst/>
            <a:cxnLst/>
            <a:rect l="l" t="t" r="r" b="b"/>
            <a:pathLst>
              <a:path w="6511191" h="11280306">
                <a:moveTo>
                  <a:pt x="0" y="0"/>
                </a:moveTo>
                <a:lnTo>
                  <a:pt x="6511190" y="0"/>
                </a:lnTo>
                <a:lnTo>
                  <a:pt x="6511190" y="11280306"/>
                </a:lnTo>
                <a:lnTo>
                  <a:pt x="0" y="11280306"/>
                </a:lnTo>
                <a:lnTo>
                  <a:pt x="0" y="0"/>
                </a:lnTo>
                <a:close/>
              </a:path>
            </a:pathLst>
          </a:custGeom>
          <a:blipFill>
            <a:blip r:embed="rId5">
              <a:extLst>
                <a:ext uri="{96DAC541-7B7A-43D3-8B79-37D633B846F1}">
                  <asvg:svgBlip xmlns:asvg="http://schemas.microsoft.com/office/drawing/2016/SVG/main" r:embed="rId6"/>
                </a:ext>
              </a:extLst>
            </a:blip>
            <a:stretch>
              <a:fillRect l="-6862" r="-66382"/>
            </a:stretch>
          </a:blipFill>
        </p:spPr>
        <p:txBody>
          <a:bodyPr/>
          <a:lstStyle/>
          <a:p>
            <a:endParaRPr lang="en-US"/>
          </a:p>
        </p:txBody>
      </p:sp>
      <p:sp>
        <p:nvSpPr>
          <p:cNvPr id="4" name="Freeform 4"/>
          <p:cNvSpPr/>
          <p:nvPr/>
        </p:nvSpPr>
        <p:spPr>
          <a:xfrm rot="4238979">
            <a:off x="-345749" y="-2366999"/>
            <a:ext cx="3493701" cy="5774713"/>
          </a:xfrm>
          <a:custGeom>
            <a:avLst/>
            <a:gdLst/>
            <a:ahLst/>
            <a:cxnLst/>
            <a:rect l="l" t="t" r="r" b="b"/>
            <a:pathLst>
              <a:path w="3493701" h="5774713">
                <a:moveTo>
                  <a:pt x="0" y="0"/>
                </a:moveTo>
                <a:lnTo>
                  <a:pt x="3493702" y="0"/>
                </a:lnTo>
                <a:lnTo>
                  <a:pt x="3493702" y="5774713"/>
                </a:lnTo>
                <a:lnTo>
                  <a:pt x="0" y="5774713"/>
                </a:lnTo>
                <a:lnTo>
                  <a:pt x="0" y="0"/>
                </a:lnTo>
                <a:close/>
              </a:path>
            </a:pathLst>
          </a:custGeom>
          <a:blipFill>
            <a:blip r:embed="rId7"/>
            <a:stretch>
              <a:fillRect/>
            </a:stretch>
          </a:blipFill>
        </p:spPr>
        <p:txBody>
          <a:bodyPr/>
          <a:lstStyle/>
          <a:p>
            <a:endParaRPr lang="en-US"/>
          </a:p>
        </p:txBody>
      </p:sp>
      <p:sp>
        <p:nvSpPr>
          <p:cNvPr id="5" name="Freeform 5"/>
          <p:cNvSpPr/>
          <p:nvPr/>
        </p:nvSpPr>
        <p:spPr>
          <a:xfrm rot="-3223036">
            <a:off x="15631061" y="3684321"/>
            <a:ext cx="6022673" cy="3553377"/>
          </a:xfrm>
          <a:custGeom>
            <a:avLst/>
            <a:gdLst/>
            <a:ahLst/>
            <a:cxnLst/>
            <a:rect l="l" t="t" r="r" b="b"/>
            <a:pathLst>
              <a:path w="6022673" h="3553377">
                <a:moveTo>
                  <a:pt x="0" y="0"/>
                </a:moveTo>
                <a:lnTo>
                  <a:pt x="6022673" y="0"/>
                </a:lnTo>
                <a:lnTo>
                  <a:pt x="6022673" y="3553377"/>
                </a:lnTo>
                <a:lnTo>
                  <a:pt x="0" y="3553377"/>
                </a:lnTo>
                <a:lnTo>
                  <a:pt x="0" y="0"/>
                </a:lnTo>
                <a:close/>
              </a:path>
            </a:pathLst>
          </a:custGeom>
          <a:blipFill>
            <a:blip r:embed="rId8"/>
            <a:stretch>
              <a:fillRect/>
            </a:stretch>
          </a:blipFill>
        </p:spPr>
        <p:txBody>
          <a:bodyPr/>
          <a:lstStyle/>
          <a:p>
            <a:endParaRPr lang="en-US"/>
          </a:p>
        </p:txBody>
      </p:sp>
      <p:sp>
        <p:nvSpPr>
          <p:cNvPr id="6" name="Freeform 6"/>
          <p:cNvSpPr/>
          <p:nvPr/>
        </p:nvSpPr>
        <p:spPr>
          <a:xfrm>
            <a:off x="2247556" y="2331420"/>
            <a:ext cx="13549871" cy="6325272"/>
          </a:xfrm>
          <a:custGeom>
            <a:avLst/>
            <a:gdLst/>
            <a:ahLst/>
            <a:cxnLst/>
            <a:rect l="l" t="t" r="r" b="b"/>
            <a:pathLst>
              <a:path w="13549871" h="6325272">
                <a:moveTo>
                  <a:pt x="0" y="0"/>
                </a:moveTo>
                <a:lnTo>
                  <a:pt x="13549871" y="0"/>
                </a:lnTo>
                <a:lnTo>
                  <a:pt x="13549871" y="6325271"/>
                </a:lnTo>
                <a:lnTo>
                  <a:pt x="0" y="6325271"/>
                </a:lnTo>
                <a:lnTo>
                  <a:pt x="0" y="0"/>
                </a:lnTo>
                <a:close/>
              </a:path>
            </a:pathLst>
          </a:custGeom>
          <a:blipFill>
            <a:blip r:embed="rId9"/>
            <a:stretch>
              <a:fillRect/>
            </a:stretch>
          </a:blipFill>
        </p:spPr>
        <p:txBody>
          <a:bodyPr/>
          <a:lstStyle/>
          <a:p>
            <a:endParaRPr lang="en-US"/>
          </a:p>
        </p:txBody>
      </p:sp>
      <p:sp>
        <p:nvSpPr>
          <p:cNvPr id="7" name="TextBox 7"/>
          <p:cNvSpPr txBox="1"/>
          <p:nvPr/>
        </p:nvSpPr>
        <p:spPr>
          <a:xfrm>
            <a:off x="3878546" y="447675"/>
            <a:ext cx="13380754" cy="1038225"/>
          </a:xfrm>
          <a:prstGeom prst="rect">
            <a:avLst/>
          </a:prstGeom>
        </p:spPr>
        <p:txBody>
          <a:bodyPr lIns="0" tIns="0" rIns="0" bIns="0" rtlCol="0" anchor="t">
            <a:spAutoFit/>
          </a:bodyPr>
          <a:lstStyle/>
          <a:p>
            <a:pPr algn="ctr">
              <a:lnSpc>
                <a:spcPts val="8400"/>
              </a:lnSpc>
            </a:pPr>
            <a:r>
              <a:rPr lang="en-US" sz="6000">
                <a:solidFill>
                  <a:srgbClr val="FFFFFF"/>
                </a:solidFill>
                <a:latin typeface="Neue Machina Ultra-Bold"/>
              </a:rPr>
              <a:t>Most accidents as per state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2168384" y="-2084520"/>
            <a:ext cx="8831880" cy="8831880"/>
          </a:xfrm>
          <a:custGeom>
            <a:avLst/>
            <a:gdLst/>
            <a:ahLst/>
            <a:cxnLst/>
            <a:rect l="l" t="t" r="r" b="b"/>
            <a:pathLst>
              <a:path w="8831880" h="8831880">
                <a:moveTo>
                  <a:pt x="0" y="0"/>
                </a:moveTo>
                <a:lnTo>
                  <a:pt x="8831880" y="0"/>
                </a:lnTo>
                <a:lnTo>
                  <a:pt x="8831880" y="8831880"/>
                </a:lnTo>
                <a:lnTo>
                  <a:pt x="0" y="88318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13008264" y="99307"/>
            <a:ext cx="6511191" cy="11280306"/>
          </a:xfrm>
          <a:custGeom>
            <a:avLst/>
            <a:gdLst/>
            <a:ahLst/>
            <a:cxnLst/>
            <a:rect l="l" t="t" r="r" b="b"/>
            <a:pathLst>
              <a:path w="6511191" h="11280306">
                <a:moveTo>
                  <a:pt x="0" y="0"/>
                </a:moveTo>
                <a:lnTo>
                  <a:pt x="6511190" y="0"/>
                </a:lnTo>
                <a:lnTo>
                  <a:pt x="6511190" y="11280306"/>
                </a:lnTo>
                <a:lnTo>
                  <a:pt x="0" y="11280306"/>
                </a:lnTo>
                <a:lnTo>
                  <a:pt x="0" y="0"/>
                </a:lnTo>
                <a:close/>
              </a:path>
            </a:pathLst>
          </a:custGeom>
          <a:blipFill>
            <a:blip r:embed="rId5">
              <a:extLst>
                <a:ext uri="{96DAC541-7B7A-43D3-8B79-37D633B846F1}">
                  <asvg:svgBlip xmlns:asvg="http://schemas.microsoft.com/office/drawing/2016/SVG/main" r:embed="rId6"/>
                </a:ext>
              </a:extLst>
            </a:blip>
            <a:stretch>
              <a:fillRect l="-6862" r="-66382"/>
            </a:stretch>
          </a:blipFill>
        </p:spPr>
        <p:txBody>
          <a:bodyPr/>
          <a:lstStyle/>
          <a:p>
            <a:endParaRPr lang="en-US"/>
          </a:p>
        </p:txBody>
      </p:sp>
      <p:sp>
        <p:nvSpPr>
          <p:cNvPr id="4" name="Freeform 4"/>
          <p:cNvSpPr/>
          <p:nvPr/>
        </p:nvSpPr>
        <p:spPr>
          <a:xfrm rot="4238979">
            <a:off x="-345749" y="-2366999"/>
            <a:ext cx="3493701" cy="5774713"/>
          </a:xfrm>
          <a:custGeom>
            <a:avLst/>
            <a:gdLst/>
            <a:ahLst/>
            <a:cxnLst/>
            <a:rect l="l" t="t" r="r" b="b"/>
            <a:pathLst>
              <a:path w="3493701" h="5774713">
                <a:moveTo>
                  <a:pt x="0" y="0"/>
                </a:moveTo>
                <a:lnTo>
                  <a:pt x="3493702" y="0"/>
                </a:lnTo>
                <a:lnTo>
                  <a:pt x="3493702" y="5774713"/>
                </a:lnTo>
                <a:lnTo>
                  <a:pt x="0" y="5774713"/>
                </a:lnTo>
                <a:lnTo>
                  <a:pt x="0" y="0"/>
                </a:lnTo>
                <a:close/>
              </a:path>
            </a:pathLst>
          </a:custGeom>
          <a:blipFill>
            <a:blip r:embed="rId7"/>
            <a:stretch>
              <a:fillRect/>
            </a:stretch>
          </a:blipFill>
        </p:spPr>
        <p:txBody>
          <a:bodyPr/>
          <a:lstStyle/>
          <a:p>
            <a:endParaRPr lang="en-US"/>
          </a:p>
        </p:txBody>
      </p:sp>
      <p:sp>
        <p:nvSpPr>
          <p:cNvPr id="5" name="Freeform 5"/>
          <p:cNvSpPr/>
          <p:nvPr/>
        </p:nvSpPr>
        <p:spPr>
          <a:xfrm rot="-3223036">
            <a:off x="15631061" y="3684321"/>
            <a:ext cx="6022673" cy="3553377"/>
          </a:xfrm>
          <a:custGeom>
            <a:avLst/>
            <a:gdLst/>
            <a:ahLst/>
            <a:cxnLst/>
            <a:rect l="l" t="t" r="r" b="b"/>
            <a:pathLst>
              <a:path w="6022673" h="3553377">
                <a:moveTo>
                  <a:pt x="0" y="0"/>
                </a:moveTo>
                <a:lnTo>
                  <a:pt x="6022673" y="0"/>
                </a:lnTo>
                <a:lnTo>
                  <a:pt x="6022673" y="3553377"/>
                </a:lnTo>
                <a:lnTo>
                  <a:pt x="0" y="3553377"/>
                </a:lnTo>
                <a:lnTo>
                  <a:pt x="0" y="0"/>
                </a:lnTo>
                <a:close/>
              </a:path>
            </a:pathLst>
          </a:custGeom>
          <a:blipFill>
            <a:blip r:embed="rId8"/>
            <a:stretch>
              <a:fillRect/>
            </a:stretch>
          </a:blipFill>
        </p:spPr>
        <p:txBody>
          <a:bodyPr/>
          <a:lstStyle/>
          <a:p>
            <a:endParaRPr lang="en-US"/>
          </a:p>
        </p:txBody>
      </p:sp>
      <p:sp>
        <p:nvSpPr>
          <p:cNvPr id="6" name="Freeform 6"/>
          <p:cNvSpPr/>
          <p:nvPr/>
        </p:nvSpPr>
        <p:spPr>
          <a:xfrm>
            <a:off x="2369065" y="2576825"/>
            <a:ext cx="13549871" cy="6325272"/>
          </a:xfrm>
          <a:custGeom>
            <a:avLst/>
            <a:gdLst/>
            <a:ahLst/>
            <a:cxnLst/>
            <a:rect l="l" t="t" r="r" b="b"/>
            <a:pathLst>
              <a:path w="13549871" h="6325272">
                <a:moveTo>
                  <a:pt x="0" y="0"/>
                </a:moveTo>
                <a:lnTo>
                  <a:pt x="13549870" y="0"/>
                </a:lnTo>
                <a:lnTo>
                  <a:pt x="13549870" y="6325271"/>
                </a:lnTo>
                <a:lnTo>
                  <a:pt x="0" y="6325271"/>
                </a:lnTo>
                <a:lnTo>
                  <a:pt x="0" y="0"/>
                </a:lnTo>
                <a:close/>
              </a:path>
            </a:pathLst>
          </a:custGeom>
          <a:blipFill>
            <a:blip r:embed="rId9"/>
            <a:stretch>
              <a:fillRect l="-1715" r="-1715"/>
            </a:stretch>
          </a:blipFill>
        </p:spPr>
        <p:txBody>
          <a:bodyPr/>
          <a:lstStyle/>
          <a:p>
            <a:endParaRPr lang="en-US"/>
          </a:p>
        </p:txBody>
      </p:sp>
      <p:sp>
        <p:nvSpPr>
          <p:cNvPr id="7" name="TextBox 7"/>
          <p:cNvSpPr txBox="1"/>
          <p:nvPr/>
        </p:nvSpPr>
        <p:spPr>
          <a:xfrm>
            <a:off x="3431285" y="447675"/>
            <a:ext cx="14573449" cy="1038225"/>
          </a:xfrm>
          <a:prstGeom prst="rect">
            <a:avLst/>
          </a:prstGeom>
        </p:spPr>
        <p:txBody>
          <a:bodyPr lIns="0" tIns="0" rIns="0" bIns="0" rtlCol="0" anchor="t">
            <a:spAutoFit/>
          </a:bodyPr>
          <a:lstStyle/>
          <a:p>
            <a:pPr algn="ctr">
              <a:lnSpc>
                <a:spcPts val="8400"/>
              </a:lnSpc>
            </a:pPr>
            <a:r>
              <a:rPr lang="en-US" sz="6000">
                <a:solidFill>
                  <a:srgbClr val="FFFFFF"/>
                </a:solidFill>
                <a:latin typeface="Neue Machina Ultra-Bold"/>
              </a:rPr>
              <a:t>Most accidents as per weather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2168384" y="-2084520"/>
            <a:ext cx="8831880" cy="8831880"/>
          </a:xfrm>
          <a:custGeom>
            <a:avLst/>
            <a:gdLst/>
            <a:ahLst/>
            <a:cxnLst/>
            <a:rect l="l" t="t" r="r" b="b"/>
            <a:pathLst>
              <a:path w="8831880" h="8831880">
                <a:moveTo>
                  <a:pt x="0" y="0"/>
                </a:moveTo>
                <a:lnTo>
                  <a:pt x="8831880" y="0"/>
                </a:lnTo>
                <a:lnTo>
                  <a:pt x="8831880" y="8831880"/>
                </a:lnTo>
                <a:lnTo>
                  <a:pt x="0" y="88318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13008264" y="99307"/>
            <a:ext cx="6511191" cy="11280306"/>
          </a:xfrm>
          <a:custGeom>
            <a:avLst/>
            <a:gdLst/>
            <a:ahLst/>
            <a:cxnLst/>
            <a:rect l="l" t="t" r="r" b="b"/>
            <a:pathLst>
              <a:path w="6511191" h="11280306">
                <a:moveTo>
                  <a:pt x="0" y="0"/>
                </a:moveTo>
                <a:lnTo>
                  <a:pt x="6511190" y="0"/>
                </a:lnTo>
                <a:lnTo>
                  <a:pt x="6511190" y="11280306"/>
                </a:lnTo>
                <a:lnTo>
                  <a:pt x="0" y="11280306"/>
                </a:lnTo>
                <a:lnTo>
                  <a:pt x="0" y="0"/>
                </a:lnTo>
                <a:close/>
              </a:path>
            </a:pathLst>
          </a:custGeom>
          <a:blipFill>
            <a:blip r:embed="rId5">
              <a:extLst>
                <a:ext uri="{96DAC541-7B7A-43D3-8B79-37D633B846F1}">
                  <asvg:svgBlip xmlns:asvg="http://schemas.microsoft.com/office/drawing/2016/SVG/main" r:embed="rId6"/>
                </a:ext>
              </a:extLst>
            </a:blip>
            <a:stretch>
              <a:fillRect l="-6862" r="-66382"/>
            </a:stretch>
          </a:blipFill>
        </p:spPr>
        <p:txBody>
          <a:bodyPr/>
          <a:lstStyle/>
          <a:p>
            <a:endParaRPr lang="en-US"/>
          </a:p>
        </p:txBody>
      </p:sp>
      <p:sp>
        <p:nvSpPr>
          <p:cNvPr id="4" name="Freeform 4"/>
          <p:cNvSpPr/>
          <p:nvPr/>
        </p:nvSpPr>
        <p:spPr>
          <a:xfrm rot="4238979">
            <a:off x="-345749" y="-2366999"/>
            <a:ext cx="3493701" cy="5774713"/>
          </a:xfrm>
          <a:custGeom>
            <a:avLst/>
            <a:gdLst/>
            <a:ahLst/>
            <a:cxnLst/>
            <a:rect l="l" t="t" r="r" b="b"/>
            <a:pathLst>
              <a:path w="3493701" h="5774713">
                <a:moveTo>
                  <a:pt x="0" y="0"/>
                </a:moveTo>
                <a:lnTo>
                  <a:pt x="3493702" y="0"/>
                </a:lnTo>
                <a:lnTo>
                  <a:pt x="3493702" y="5774713"/>
                </a:lnTo>
                <a:lnTo>
                  <a:pt x="0" y="5774713"/>
                </a:lnTo>
                <a:lnTo>
                  <a:pt x="0" y="0"/>
                </a:lnTo>
                <a:close/>
              </a:path>
            </a:pathLst>
          </a:custGeom>
          <a:blipFill>
            <a:blip r:embed="rId7"/>
            <a:stretch>
              <a:fillRect/>
            </a:stretch>
          </a:blipFill>
        </p:spPr>
        <p:txBody>
          <a:bodyPr/>
          <a:lstStyle/>
          <a:p>
            <a:endParaRPr lang="en-US"/>
          </a:p>
        </p:txBody>
      </p:sp>
      <p:sp>
        <p:nvSpPr>
          <p:cNvPr id="5" name="Freeform 5"/>
          <p:cNvSpPr/>
          <p:nvPr/>
        </p:nvSpPr>
        <p:spPr>
          <a:xfrm rot="-3223036">
            <a:off x="15631061" y="3684321"/>
            <a:ext cx="6022673" cy="3553377"/>
          </a:xfrm>
          <a:custGeom>
            <a:avLst/>
            <a:gdLst/>
            <a:ahLst/>
            <a:cxnLst/>
            <a:rect l="l" t="t" r="r" b="b"/>
            <a:pathLst>
              <a:path w="6022673" h="3553377">
                <a:moveTo>
                  <a:pt x="0" y="0"/>
                </a:moveTo>
                <a:lnTo>
                  <a:pt x="6022673" y="0"/>
                </a:lnTo>
                <a:lnTo>
                  <a:pt x="6022673" y="3553377"/>
                </a:lnTo>
                <a:lnTo>
                  <a:pt x="0" y="3553377"/>
                </a:lnTo>
                <a:lnTo>
                  <a:pt x="0" y="0"/>
                </a:lnTo>
                <a:close/>
              </a:path>
            </a:pathLst>
          </a:custGeom>
          <a:blipFill>
            <a:blip r:embed="rId8"/>
            <a:stretch>
              <a:fillRect/>
            </a:stretch>
          </a:blipFill>
        </p:spPr>
        <p:txBody>
          <a:bodyPr/>
          <a:lstStyle/>
          <a:p>
            <a:endParaRPr lang="en-US"/>
          </a:p>
        </p:txBody>
      </p:sp>
      <p:sp>
        <p:nvSpPr>
          <p:cNvPr id="6" name="Freeform 6"/>
          <p:cNvSpPr/>
          <p:nvPr/>
        </p:nvSpPr>
        <p:spPr>
          <a:xfrm>
            <a:off x="3353326" y="2283399"/>
            <a:ext cx="13237603" cy="6355221"/>
          </a:xfrm>
          <a:custGeom>
            <a:avLst/>
            <a:gdLst/>
            <a:ahLst/>
            <a:cxnLst/>
            <a:rect l="l" t="t" r="r" b="b"/>
            <a:pathLst>
              <a:path w="13237603" h="6355221">
                <a:moveTo>
                  <a:pt x="0" y="0"/>
                </a:moveTo>
                <a:lnTo>
                  <a:pt x="13237603" y="0"/>
                </a:lnTo>
                <a:lnTo>
                  <a:pt x="13237603" y="6355221"/>
                </a:lnTo>
                <a:lnTo>
                  <a:pt x="0" y="6355221"/>
                </a:lnTo>
                <a:lnTo>
                  <a:pt x="0" y="0"/>
                </a:lnTo>
                <a:close/>
              </a:path>
            </a:pathLst>
          </a:custGeom>
          <a:blipFill>
            <a:blip r:embed="rId9"/>
            <a:stretch>
              <a:fillRect/>
            </a:stretch>
          </a:blipFill>
        </p:spPr>
        <p:txBody>
          <a:bodyPr/>
          <a:lstStyle/>
          <a:p>
            <a:endParaRPr lang="en-US"/>
          </a:p>
        </p:txBody>
      </p:sp>
      <p:sp>
        <p:nvSpPr>
          <p:cNvPr id="7" name="TextBox 7"/>
          <p:cNvSpPr txBox="1"/>
          <p:nvPr/>
        </p:nvSpPr>
        <p:spPr>
          <a:xfrm>
            <a:off x="4052481" y="200025"/>
            <a:ext cx="13952254" cy="1571625"/>
          </a:xfrm>
          <a:prstGeom prst="rect">
            <a:avLst/>
          </a:prstGeom>
        </p:spPr>
        <p:txBody>
          <a:bodyPr lIns="0" tIns="0" rIns="0" bIns="0" rtlCol="0" anchor="t">
            <a:spAutoFit/>
          </a:bodyPr>
          <a:lstStyle/>
          <a:p>
            <a:pPr algn="ctr">
              <a:lnSpc>
                <a:spcPts val="6299"/>
              </a:lnSpc>
            </a:pPr>
            <a:r>
              <a:rPr lang="en-US" sz="4500">
                <a:solidFill>
                  <a:srgbClr val="FFFFFF"/>
                </a:solidFill>
                <a:latin typeface="Neue Machina Ultra-Bold"/>
              </a:rPr>
              <a:t>Distribution of Accidents by Weather conditions &amp; severity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2168384" y="-2084520"/>
            <a:ext cx="8831880" cy="8831880"/>
          </a:xfrm>
          <a:custGeom>
            <a:avLst/>
            <a:gdLst/>
            <a:ahLst/>
            <a:cxnLst/>
            <a:rect l="l" t="t" r="r" b="b"/>
            <a:pathLst>
              <a:path w="8831880" h="8831880">
                <a:moveTo>
                  <a:pt x="0" y="0"/>
                </a:moveTo>
                <a:lnTo>
                  <a:pt x="8831880" y="0"/>
                </a:lnTo>
                <a:lnTo>
                  <a:pt x="8831880" y="8831880"/>
                </a:lnTo>
                <a:lnTo>
                  <a:pt x="0" y="88318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13008264" y="99307"/>
            <a:ext cx="6511191" cy="11280306"/>
          </a:xfrm>
          <a:custGeom>
            <a:avLst/>
            <a:gdLst/>
            <a:ahLst/>
            <a:cxnLst/>
            <a:rect l="l" t="t" r="r" b="b"/>
            <a:pathLst>
              <a:path w="6511191" h="11280306">
                <a:moveTo>
                  <a:pt x="0" y="0"/>
                </a:moveTo>
                <a:lnTo>
                  <a:pt x="6511190" y="0"/>
                </a:lnTo>
                <a:lnTo>
                  <a:pt x="6511190" y="11280306"/>
                </a:lnTo>
                <a:lnTo>
                  <a:pt x="0" y="11280306"/>
                </a:lnTo>
                <a:lnTo>
                  <a:pt x="0" y="0"/>
                </a:lnTo>
                <a:close/>
              </a:path>
            </a:pathLst>
          </a:custGeom>
          <a:blipFill>
            <a:blip r:embed="rId5">
              <a:extLst>
                <a:ext uri="{96DAC541-7B7A-43D3-8B79-37D633B846F1}">
                  <asvg:svgBlip xmlns:asvg="http://schemas.microsoft.com/office/drawing/2016/SVG/main" r:embed="rId6"/>
                </a:ext>
              </a:extLst>
            </a:blip>
            <a:stretch>
              <a:fillRect l="-6862" r="-66382"/>
            </a:stretch>
          </a:blipFill>
        </p:spPr>
        <p:txBody>
          <a:bodyPr/>
          <a:lstStyle/>
          <a:p>
            <a:endParaRPr lang="en-US" dirty="0"/>
          </a:p>
        </p:txBody>
      </p:sp>
      <p:sp>
        <p:nvSpPr>
          <p:cNvPr id="4" name="Freeform 4"/>
          <p:cNvSpPr/>
          <p:nvPr/>
        </p:nvSpPr>
        <p:spPr>
          <a:xfrm rot="4238979">
            <a:off x="-345749" y="-2366999"/>
            <a:ext cx="3493701" cy="5774713"/>
          </a:xfrm>
          <a:custGeom>
            <a:avLst/>
            <a:gdLst/>
            <a:ahLst/>
            <a:cxnLst/>
            <a:rect l="l" t="t" r="r" b="b"/>
            <a:pathLst>
              <a:path w="3493701" h="5774713">
                <a:moveTo>
                  <a:pt x="0" y="0"/>
                </a:moveTo>
                <a:lnTo>
                  <a:pt x="3493702" y="0"/>
                </a:lnTo>
                <a:lnTo>
                  <a:pt x="3493702" y="5774713"/>
                </a:lnTo>
                <a:lnTo>
                  <a:pt x="0" y="5774713"/>
                </a:lnTo>
                <a:lnTo>
                  <a:pt x="0" y="0"/>
                </a:lnTo>
                <a:close/>
              </a:path>
            </a:pathLst>
          </a:custGeom>
          <a:blipFill>
            <a:blip r:embed="rId7"/>
            <a:stretch>
              <a:fillRect/>
            </a:stretch>
          </a:blipFill>
        </p:spPr>
        <p:txBody>
          <a:bodyPr/>
          <a:lstStyle/>
          <a:p>
            <a:endParaRPr lang="en-US"/>
          </a:p>
        </p:txBody>
      </p:sp>
      <p:sp>
        <p:nvSpPr>
          <p:cNvPr id="5" name="Freeform 5"/>
          <p:cNvSpPr/>
          <p:nvPr/>
        </p:nvSpPr>
        <p:spPr>
          <a:xfrm rot="-3223036">
            <a:off x="15631061" y="3684321"/>
            <a:ext cx="6022673" cy="3553377"/>
          </a:xfrm>
          <a:custGeom>
            <a:avLst/>
            <a:gdLst/>
            <a:ahLst/>
            <a:cxnLst/>
            <a:rect l="l" t="t" r="r" b="b"/>
            <a:pathLst>
              <a:path w="6022673" h="3553377">
                <a:moveTo>
                  <a:pt x="0" y="0"/>
                </a:moveTo>
                <a:lnTo>
                  <a:pt x="6022673" y="0"/>
                </a:lnTo>
                <a:lnTo>
                  <a:pt x="6022673" y="3553377"/>
                </a:lnTo>
                <a:lnTo>
                  <a:pt x="0" y="3553377"/>
                </a:lnTo>
                <a:lnTo>
                  <a:pt x="0" y="0"/>
                </a:lnTo>
                <a:close/>
              </a:path>
            </a:pathLst>
          </a:custGeom>
          <a:blipFill>
            <a:blip r:embed="rId8"/>
            <a:stretch>
              <a:fillRect/>
            </a:stretch>
          </a:blipFill>
        </p:spPr>
        <p:txBody>
          <a:bodyPr/>
          <a:lstStyle/>
          <a:p>
            <a:endParaRPr lang="en-US"/>
          </a:p>
        </p:txBody>
      </p:sp>
      <p:sp>
        <p:nvSpPr>
          <p:cNvPr id="6" name="Freeform 6"/>
          <p:cNvSpPr/>
          <p:nvPr/>
        </p:nvSpPr>
        <p:spPr>
          <a:xfrm>
            <a:off x="2540053" y="2556164"/>
            <a:ext cx="13549871" cy="5748678"/>
          </a:xfrm>
          <a:custGeom>
            <a:avLst/>
            <a:gdLst/>
            <a:ahLst/>
            <a:cxnLst/>
            <a:rect l="l" t="t" r="r" b="b"/>
            <a:pathLst>
              <a:path w="13549871" h="6366595">
                <a:moveTo>
                  <a:pt x="0" y="0"/>
                </a:moveTo>
                <a:lnTo>
                  <a:pt x="13549871" y="0"/>
                </a:lnTo>
                <a:lnTo>
                  <a:pt x="13549871" y="6366595"/>
                </a:lnTo>
                <a:lnTo>
                  <a:pt x="0" y="6366595"/>
                </a:lnTo>
                <a:lnTo>
                  <a:pt x="0" y="0"/>
                </a:lnTo>
                <a:close/>
              </a:path>
            </a:pathLst>
          </a:custGeom>
          <a:blipFill>
            <a:blip r:embed="rId9"/>
            <a:stretch>
              <a:fillRect l="-2309" r="-2309" b="-10748"/>
            </a:stretch>
          </a:blipFill>
        </p:spPr>
        <p:txBody>
          <a:bodyPr/>
          <a:lstStyle/>
          <a:p>
            <a:endParaRPr lang="en-US" dirty="0"/>
          </a:p>
        </p:txBody>
      </p:sp>
      <p:sp>
        <p:nvSpPr>
          <p:cNvPr id="7" name="TextBox 7"/>
          <p:cNvSpPr txBox="1"/>
          <p:nvPr/>
        </p:nvSpPr>
        <p:spPr>
          <a:xfrm>
            <a:off x="3431285" y="447675"/>
            <a:ext cx="14573449" cy="998222"/>
          </a:xfrm>
          <a:prstGeom prst="rect">
            <a:avLst/>
          </a:prstGeom>
        </p:spPr>
        <p:txBody>
          <a:bodyPr lIns="0" tIns="0" rIns="0" bIns="0" rtlCol="0" anchor="t">
            <a:spAutoFit/>
          </a:bodyPr>
          <a:lstStyle/>
          <a:p>
            <a:pPr algn="ctr">
              <a:lnSpc>
                <a:spcPts val="8400"/>
              </a:lnSpc>
            </a:pPr>
            <a:r>
              <a:rPr lang="en-US" sz="6000" dirty="0">
                <a:solidFill>
                  <a:srgbClr val="FFFFFF"/>
                </a:solidFill>
                <a:latin typeface="Neue Machina Ultra-Bold"/>
              </a:rPr>
              <a:t>Most accidents as per zone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2168384" y="-2084520"/>
            <a:ext cx="8831880" cy="8831880"/>
          </a:xfrm>
          <a:custGeom>
            <a:avLst/>
            <a:gdLst/>
            <a:ahLst/>
            <a:cxnLst/>
            <a:rect l="l" t="t" r="r" b="b"/>
            <a:pathLst>
              <a:path w="8831880" h="8831880">
                <a:moveTo>
                  <a:pt x="0" y="0"/>
                </a:moveTo>
                <a:lnTo>
                  <a:pt x="8831880" y="0"/>
                </a:lnTo>
                <a:lnTo>
                  <a:pt x="8831880" y="8831880"/>
                </a:lnTo>
                <a:lnTo>
                  <a:pt x="0" y="88318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13008264" y="99307"/>
            <a:ext cx="6511191" cy="11280306"/>
          </a:xfrm>
          <a:custGeom>
            <a:avLst/>
            <a:gdLst/>
            <a:ahLst/>
            <a:cxnLst/>
            <a:rect l="l" t="t" r="r" b="b"/>
            <a:pathLst>
              <a:path w="6511191" h="11280306">
                <a:moveTo>
                  <a:pt x="0" y="0"/>
                </a:moveTo>
                <a:lnTo>
                  <a:pt x="6511190" y="0"/>
                </a:lnTo>
                <a:lnTo>
                  <a:pt x="6511190" y="11280306"/>
                </a:lnTo>
                <a:lnTo>
                  <a:pt x="0" y="11280306"/>
                </a:lnTo>
                <a:lnTo>
                  <a:pt x="0" y="0"/>
                </a:lnTo>
                <a:close/>
              </a:path>
            </a:pathLst>
          </a:custGeom>
          <a:blipFill>
            <a:blip r:embed="rId5">
              <a:extLst>
                <a:ext uri="{96DAC541-7B7A-43D3-8B79-37D633B846F1}">
                  <asvg:svgBlip xmlns:asvg="http://schemas.microsoft.com/office/drawing/2016/SVG/main" r:embed="rId6"/>
                </a:ext>
              </a:extLst>
            </a:blip>
            <a:stretch>
              <a:fillRect l="-6862" r="-66382"/>
            </a:stretch>
          </a:blipFill>
        </p:spPr>
        <p:txBody>
          <a:bodyPr/>
          <a:lstStyle/>
          <a:p>
            <a:endParaRPr lang="en-US"/>
          </a:p>
        </p:txBody>
      </p:sp>
      <p:sp>
        <p:nvSpPr>
          <p:cNvPr id="4" name="Freeform 4"/>
          <p:cNvSpPr/>
          <p:nvPr/>
        </p:nvSpPr>
        <p:spPr>
          <a:xfrm rot="4238979">
            <a:off x="-345749" y="-2366999"/>
            <a:ext cx="3493701" cy="5774713"/>
          </a:xfrm>
          <a:custGeom>
            <a:avLst/>
            <a:gdLst/>
            <a:ahLst/>
            <a:cxnLst/>
            <a:rect l="l" t="t" r="r" b="b"/>
            <a:pathLst>
              <a:path w="3493701" h="5774713">
                <a:moveTo>
                  <a:pt x="0" y="0"/>
                </a:moveTo>
                <a:lnTo>
                  <a:pt x="3493702" y="0"/>
                </a:lnTo>
                <a:lnTo>
                  <a:pt x="3493702" y="5774713"/>
                </a:lnTo>
                <a:lnTo>
                  <a:pt x="0" y="5774713"/>
                </a:lnTo>
                <a:lnTo>
                  <a:pt x="0" y="0"/>
                </a:lnTo>
                <a:close/>
              </a:path>
            </a:pathLst>
          </a:custGeom>
          <a:blipFill>
            <a:blip r:embed="rId7"/>
            <a:stretch>
              <a:fillRect/>
            </a:stretch>
          </a:blipFill>
        </p:spPr>
        <p:txBody>
          <a:bodyPr/>
          <a:lstStyle/>
          <a:p>
            <a:endParaRPr lang="en-US"/>
          </a:p>
        </p:txBody>
      </p:sp>
      <p:sp>
        <p:nvSpPr>
          <p:cNvPr id="5" name="Freeform 5"/>
          <p:cNvSpPr/>
          <p:nvPr/>
        </p:nvSpPr>
        <p:spPr>
          <a:xfrm rot="-3223036">
            <a:off x="15631061" y="3684321"/>
            <a:ext cx="6022673" cy="3553377"/>
          </a:xfrm>
          <a:custGeom>
            <a:avLst/>
            <a:gdLst/>
            <a:ahLst/>
            <a:cxnLst/>
            <a:rect l="l" t="t" r="r" b="b"/>
            <a:pathLst>
              <a:path w="6022673" h="3553377">
                <a:moveTo>
                  <a:pt x="0" y="0"/>
                </a:moveTo>
                <a:lnTo>
                  <a:pt x="6022673" y="0"/>
                </a:lnTo>
                <a:lnTo>
                  <a:pt x="6022673" y="3553377"/>
                </a:lnTo>
                <a:lnTo>
                  <a:pt x="0" y="3553377"/>
                </a:lnTo>
                <a:lnTo>
                  <a:pt x="0" y="0"/>
                </a:lnTo>
                <a:close/>
              </a:path>
            </a:pathLst>
          </a:custGeom>
          <a:blipFill>
            <a:blip r:embed="rId8"/>
            <a:stretch>
              <a:fillRect/>
            </a:stretch>
          </a:blipFill>
        </p:spPr>
        <p:txBody>
          <a:bodyPr/>
          <a:lstStyle/>
          <a:p>
            <a:endParaRPr lang="en-US"/>
          </a:p>
        </p:txBody>
      </p:sp>
      <p:sp>
        <p:nvSpPr>
          <p:cNvPr id="6" name="Freeform 6"/>
          <p:cNvSpPr/>
          <p:nvPr/>
        </p:nvSpPr>
        <p:spPr>
          <a:xfrm>
            <a:off x="6663496" y="1771650"/>
            <a:ext cx="7938028" cy="7983335"/>
          </a:xfrm>
          <a:custGeom>
            <a:avLst/>
            <a:gdLst/>
            <a:ahLst/>
            <a:cxnLst/>
            <a:rect l="l" t="t" r="r" b="b"/>
            <a:pathLst>
              <a:path w="7938028" h="7983335">
                <a:moveTo>
                  <a:pt x="0" y="0"/>
                </a:moveTo>
                <a:lnTo>
                  <a:pt x="7938028" y="0"/>
                </a:lnTo>
                <a:lnTo>
                  <a:pt x="7938028" y="7983335"/>
                </a:lnTo>
                <a:lnTo>
                  <a:pt x="0" y="7983335"/>
                </a:lnTo>
                <a:lnTo>
                  <a:pt x="0" y="0"/>
                </a:lnTo>
                <a:close/>
              </a:path>
            </a:pathLst>
          </a:custGeom>
          <a:blipFill>
            <a:blip r:embed="rId9"/>
            <a:stretch>
              <a:fillRect r="-570"/>
            </a:stretch>
          </a:blipFill>
        </p:spPr>
        <p:txBody>
          <a:bodyPr/>
          <a:lstStyle/>
          <a:p>
            <a:endParaRPr lang="en-US"/>
          </a:p>
        </p:txBody>
      </p:sp>
      <p:sp>
        <p:nvSpPr>
          <p:cNvPr id="7" name="TextBox 7"/>
          <p:cNvSpPr txBox="1"/>
          <p:nvPr/>
        </p:nvSpPr>
        <p:spPr>
          <a:xfrm>
            <a:off x="4052481" y="200025"/>
            <a:ext cx="13952254" cy="771525"/>
          </a:xfrm>
          <a:prstGeom prst="rect">
            <a:avLst/>
          </a:prstGeom>
        </p:spPr>
        <p:txBody>
          <a:bodyPr lIns="0" tIns="0" rIns="0" bIns="0" rtlCol="0" anchor="t">
            <a:spAutoFit/>
          </a:bodyPr>
          <a:lstStyle/>
          <a:p>
            <a:pPr algn="ctr">
              <a:lnSpc>
                <a:spcPts val="6299"/>
              </a:lnSpc>
            </a:pPr>
            <a:r>
              <a:rPr lang="en-US" sz="4500">
                <a:solidFill>
                  <a:srgbClr val="FFFFFF"/>
                </a:solidFill>
                <a:latin typeface="Neue Machina Ultra-Bold"/>
              </a:rPr>
              <a:t>Distribution of Accidents by road features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2168384" y="-2084520"/>
            <a:ext cx="8831880" cy="8831880"/>
          </a:xfrm>
          <a:custGeom>
            <a:avLst/>
            <a:gdLst/>
            <a:ahLst/>
            <a:cxnLst/>
            <a:rect l="l" t="t" r="r" b="b"/>
            <a:pathLst>
              <a:path w="8831880" h="8831880">
                <a:moveTo>
                  <a:pt x="0" y="0"/>
                </a:moveTo>
                <a:lnTo>
                  <a:pt x="8831880" y="0"/>
                </a:lnTo>
                <a:lnTo>
                  <a:pt x="8831880" y="8831880"/>
                </a:lnTo>
                <a:lnTo>
                  <a:pt x="0" y="88318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13008264" y="99307"/>
            <a:ext cx="6511191" cy="11280306"/>
          </a:xfrm>
          <a:custGeom>
            <a:avLst/>
            <a:gdLst/>
            <a:ahLst/>
            <a:cxnLst/>
            <a:rect l="l" t="t" r="r" b="b"/>
            <a:pathLst>
              <a:path w="6511191" h="11280306">
                <a:moveTo>
                  <a:pt x="0" y="0"/>
                </a:moveTo>
                <a:lnTo>
                  <a:pt x="6511190" y="0"/>
                </a:lnTo>
                <a:lnTo>
                  <a:pt x="6511190" y="11280306"/>
                </a:lnTo>
                <a:lnTo>
                  <a:pt x="0" y="11280306"/>
                </a:lnTo>
                <a:lnTo>
                  <a:pt x="0" y="0"/>
                </a:lnTo>
                <a:close/>
              </a:path>
            </a:pathLst>
          </a:custGeom>
          <a:blipFill>
            <a:blip r:embed="rId5">
              <a:extLst>
                <a:ext uri="{96DAC541-7B7A-43D3-8B79-37D633B846F1}">
                  <asvg:svgBlip xmlns:asvg="http://schemas.microsoft.com/office/drawing/2016/SVG/main" r:embed="rId6"/>
                </a:ext>
              </a:extLst>
            </a:blip>
            <a:stretch>
              <a:fillRect l="-6862" r="-66382"/>
            </a:stretch>
          </a:blipFill>
        </p:spPr>
        <p:txBody>
          <a:bodyPr/>
          <a:lstStyle/>
          <a:p>
            <a:endParaRPr lang="en-US"/>
          </a:p>
        </p:txBody>
      </p:sp>
      <p:sp>
        <p:nvSpPr>
          <p:cNvPr id="4" name="Freeform 4"/>
          <p:cNvSpPr/>
          <p:nvPr/>
        </p:nvSpPr>
        <p:spPr>
          <a:xfrm rot="4238979">
            <a:off x="-345749" y="-2366999"/>
            <a:ext cx="3493701" cy="5774713"/>
          </a:xfrm>
          <a:custGeom>
            <a:avLst/>
            <a:gdLst/>
            <a:ahLst/>
            <a:cxnLst/>
            <a:rect l="l" t="t" r="r" b="b"/>
            <a:pathLst>
              <a:path w="3493701" h="5774713">
                <a:moveTo>
                  <a:pt x="0" y="0"/>
                </a:moveTo>
                <a:lnTo>
                  <a:pt x="3493702" y="0"/>
                </a:lnTo>
                <a:lnTo>
                  <a:pt x="3493702" y="5774713"/>
                </a:lnTo>
                <a:lnTo>
                  <a:pt x="0" y="5774713"/>
                </a:lnTo>
                <a:lnTo>
                  <a:pt x="0" y="0"/>
                </a:lnTo>
                <a:close/>
              </a:path>
            </a:pathLst>
          </a:custGeom>
          <a:blipFill>
            <a:blip r:embed="rId7"/>
            <a:stretch>
              <a:fillRect/>
            </a:stretch>
          </a:blipFill>
        </p:spPr>
        <p:txBody>
          <a:bodyPr/>
          <a:lstStyle/>
          <a:p>
            <a:endParaRPr lang="en-US"/>
          </a:p>
        </p:txBody>
      </p:sp>
      <p:sp>
        <p:nvSpPr>
          <p:cNvPr id="5" name="Freeform 5"/>
          <p:cNvSpPr/>
          <p:nvPr/>
        </p:nvSpPr>
        <p:spPr>
          <a:xfrm rot="-3223036">
            <a:off x="15631061" y="3684321"/>
            <a:ext cx="6022673" cy="3553377"/>
          </a:xfrm>
          <a:custGeom>
            <a:avLst/>
            <a:gdLst/>
            <a:ahLst/>
            <a:cxnLst/>
            <a:rect l="l" t="t" r="r" b="b"/>
            <a:pathLst>
              <a:path w="6022673" h="3553377">
                <a:moveTo>
                  <a:pt x="0" y="0"/>
                </a:moveTo>
                <a:lnTo>
                  <a:pt x="6022673" y="0"/>
                </a:lnTo>
                <a:lnTo>
                  <a:pt x="6022673" y="3553377"/>
                </a:lnTo>
                <a:lnTo>
                  <a:pt x="0" y="3553377"/>
                </a:lnTo>
                <a:lnTo>
                  <a:pt x="0" y="0"/>
                </a:lnTo>
                <a:close/>
              </a:path>
            </a:pathLst>
          </a:custGeom>
          <a:blipFill>
            <a:blip r:embed="rId8"/>
            <a:stretch>
              <a:fillRect/>
            </a:stretch>
          </a:blipFill>
        </p:spPr>
        <p:txBody>
          <a:bodyPr/>
          <a:lstStyle/>
          <a:p>
            <a:endParaRPr lang="en-US"/>
          </a:p>
        </p:txBody>
      </p:sp>
      <p:sp>
        <p:nvSpPr>
          <p:cNvPr id="7" name="TextBox 7"/>
          <p:cNvSpPr txBox="1"/>
          <p:nvPr/>
        </p:nvSpPr>
        <p:spPr>
          <a:xfrm>
            <a:off x="4052481" y="200025"/>
            <a:ext cx="13952254" cy="1556580"/>
          </a:xfrm>
          <a:prstGeom prst="rect">
            <a:avLst/>
          </a:prstGeom>
        </p:spPr>
        <p:txBody>
          <a:bodyPr lIns="0" tIns="0" rIns="0" bIns="0" rtlCol="0" anchor="t">
            <a:spAutoFit/>
          </a:bodyPr>
          <a:lstStyle/>
          <a:p>
            <a:pPr algn="ctr">
              <a:lnSpc>
                <a:spcPts val="6299"/>
              </a:lnSpc>
            </a:pPr>
            <a:r>
              <a:rPr lang="en-US" sz="4500" dirty="0">
                <a:solidFill>
                  <a:srgbClr val="FFFFFF"/>
                </a:solidFill>
                <a:latin typeface="Neue Machina Ultra-Bold"/>
              </a:rPr>
              <a:t>Percentage of accidents in presence of road features</a:t>
            </a:r>
          </a:p>
        </p:txBody>
      </p:sp>
      <p:pic>
        <p:nvPicPr>
          <p:cNvPr id="2050" name="Picture 2" descr="A screenshot of a graph&#10;&#10;Description automatically generated">
            <a:extLst>
              <a:ext uri="{FF2B5EF4-FFF2-40B4-BE49-F238E27FC236}">
                <a16:creationId xmlns:a16="http://schemas.microsoft.com/office/drawing/2014/main" id="{F58C6DA8-BF76-BA7D-6694-1A568233C70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99242" y="1895423"/>
            <a:ext cx="7099372" cy="7995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4430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3875567" y="-4926720"/>
            <a:ext cx="9808535" cy="9808535"/>
          </a:xfrm>
          <a:custGeom>
            <a:avLst/>
            <a:gdLst/>
            <a:ahLst/>
            <a:cxnLst/>
            <a:rect l="l" t="t" r="r" b="b"/>
            <a:pathLst>
              <a:path w="9808535" h="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271731" y="6544095"/>
            <a:ext cx="6009009" cy="6009009"/>
          </a:xfrm>
          <a:custGeom>
            <a:avLst/>
            <a:gdLst/>
            <a:ahLst/>
            <a:cxnLst/>
            <a:rect l="l" t="t" r="r" b="b"/>
            <a:pathLst>
              <a:path w="6009009" h="6009009">
                <a:moveTo>
                  <a:pt x="0" y="0"/>
                </a:moveTo>
                <a:lnTo>
                  <a:pt x="6009009" y="0"/>
                </a:lnTo>
                <a:lnTo>
                  <a:pt x="6009009" y="6009010"/>
                </a:lnTo>
                <a:lnTo>
                  <a:pt x="0" y="60090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8100000">
            <a:off x="11884038" y="6896830"/>
            <a:ext cx="8209501" cy="6060105"/>
          </a:xfrm>
          <a:custGeom>
            <a:avLst/>
            <a:gdLst/>
            <a:ahLst/>
            <a:cxnLst/>
            <a:rect l="l" t="t" r="r" b="b"/>
            <a:pathLst>
              <a:path w="8209501" h="6060105">
                <a:moveTo>
                  <a:pt x="0" y="0"/>
                </a:moveTo>
                <a:lnTo>
                  <a:pt x="8209501" y="0"/>
                </a:lnTo>
                <a:lnTo>
                  <a:pt x="8209501" y="6060105"/>
                </a:lnTo>
                <a:lnTo>
                  <a:pt x="0" y="60601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rot="-1393429">
            <a:off x="12271558" y="6401948"/>
            <a:ext cx="4723918" cy="2308815"/>
          </a:xfrm>
          <a:custGeom>
            <a:avLst/>
            <a:gdLst/>
            <a:ahLst/>
            <a:cxnLst/>
            <a:rect l="l" t="t" r="r" b="b"/>
            <a:pathLst>
              <a:path w="4723918" h="2308815">
                <a:moveTo>
                  <a:pt x="0" y="0"/>
                </a:moveTo>
                <a:lnTo>
                  <a:pt x="4723917" y="0"/>
                </a:lnTo>
                <a:lnTo>
                  <a:pt x="4723917" y="2308815"/>
                </a:lnTo>
                <a:lnTo>
                  <a:pt x="0" y="2308815"/>
                </a:lnTo>
                <a:lnTo>
                  <a:pt x="0" y="0"/>
                </a:lnTo>
                <a:close/>
              </a:path>
            </a:pathLst>
          </a:custGeom>
          <a:blipFill>
            <a:blip r:embed="rId8"/>
            <a:stretch>
              <a:fillRect/>
            </a:stretch>
          </a:blipFill>
        </p:spPr>
        <p:txBody>
          <a:bodyPr/>
          <a:lstStyle/>
          <a:p>
            <a:endParaRPr lang="en-US"/>
          </a:p>
        </p:txBody>
      </p:sp>
      <p:sp>
        <p:nvSpPr>
          <p:cNvPr id="6" name="Freeform 6"/>
          <p:cNvSpPr/>
          <p:nvPr/>
        </p:nvSpPr>
        <p:spPr>
          <a:xfrm>
            <a:off x="1028700" y="2321585"/>
            <a:ext cx="3597907" cy="3671334"/>
          </a:xfrm>
          <a:custGeom>
            <a:avLst/>
            <a:gdLst/>
            <a:ahLst/>
            <a:cxnLst/>
            <a:rect l="l" t="t" r="r" b="b"/>
            <a:pathLst>
              <a:path w="3597907" h="3671334">
                <a:moveTo>
                  <a:pt x="0" y="0"/>
                </a:moveTo>
                <a:lnTo>
                  <a:pt x="3597907" y="0"/>
                </a:lnTo>
                <a:lnTo>
                  <a:pt x="3597907" y="3671334"/>
                </a:lnTo>
                <a:lnTo>
                  <a:pt x="0" y="3671334"/>
                </a:lnTo>
                <a:lnTo>
                  <a:pt x="0" y="0"/>
                </a:lnTo>
                <a:close/>
              </a:path>
            </a:pathLst>
          </a:custGeom>
          <a:blipFill>
            <a:blip r:embed="rId9"/>
            <a:stretch>
              <a:fillRect/>
            </a:stretch>
          </a:blipFill>
        </p:spPr>
        <p:txBody>
          <a:bodyPr/>
          <a:lstStyle/>
          <a:p>
            <a:endParaRPr lang="en-US"/>
          </a:p>
        </p:txBody>
      </p:sp>
      <p:sp>
        <p:nvSpPr>
          <p:cNvPr id="7" name="Freeform 7"/>
          <p:cNvSpPr/>
          <p:nvPr/>
        </p:nvSpPr>
        <p:spPr>
          <a:xfrm rot="3042606">
            <a:off x="-947227" y="8169399"/>
            <a:ext cx="4602247" cy="3514966"/>
          </a:xfrm>
          <a:custGeom>
            <a:avLst/>
            <a:gdLst/>
            <a:ahLst/>
            <a:cxnLst/>
            <a:rect l="l" t="t" r="r" b="b"/>
            <a:pathLst>
              <a:path w="4602247" h="3514966">
                <a:moveTo>
                  <a:pt x="0" y="0"/>
                </a:moveTo>
                <a:lnTo>
                  <a:pt x="4602247" y="0"/>
                </a:lnTo>
                <a:lnTo>
                  <a:pt x="4602247" y="3514967"/>
                </a:lnTo>
                <a:lnTo>
                  <a:pt x="0" y="3514967"/>
                </a:lnTo>
                <a:lnTo>
                  <a:pt x="0" y="0"/>
                </a:lnTo>
                <a:close/>
              </a:path>
            </a:pathLst>
          </a:custGeom>
          <a:blipFill>
            <a:blip r:embed="rId10"/>
            <a:stretch>
              <a:fillRect/>
            </a:stretch>
          </a:blipFill>
        </p:spPr>
        <p:txBody>
          <a:bodyPr/>
          <a:lstStyle/>
          <a:p>
            <a:endParaRPr lang="en-US"/>
          </a:p>
        </p:txBody>
      </p:sp>
      <p:sp>
        <p:nvSpPr>
          <p:cNvPr id="8" name="TextBox 8"/>
          <p:cNvSpPr txBox="1"/>
          <p:nvPr/>
        </p:nvSpPr>
        <p:spPr>
          <a:xfrm>
            <a:off x="6858000" y="2321585"/>
            <a:ext cx="9577544" cy="3036088"/>
          </a:xfrm>
          <a:prstGeom prst="rect">
            <a:avLst/>
          </a:prstGeom>
        </p:spPr>
        <p:txBody>
          <a:bodyPr wrap="square" lIns="0" tIns="0" rIns="0" bIns="0" rtlCol="0" anchor="t">
            <a:spAutoFit/>
          </a:bodyPr>
          <a:lstStyle/>
          <a:p>
            <a:pPr algn="ctr">
              <a:lnSpc>
                <a:spcPts val="12081"/>
              </a:lnSpc>
            </a:pPr>
            <a:r>
              <a:rPr lang="en-US" sz="9600" dirty="0">
                <a:solidFill>
                  <a:srgbClr val="FFFFFF"/>
                </a:solidFill>
                <a:latin typeface="Neue Machina Ultra-Bold"/>
              </a:rPr>
              <a:t>Feature</a:t>
            </a:r>
          </a:p>
          <a:p>
            <a:pPr algn="ctr">
              <a:lnSpc>
                <a:spcPts val="12081"/>
              </a:lnSpc>
            </a:pPr>
            <a:r>
              <a:rPr lang="en-US" sz="9600" dirty="0">
                <a:solidFill>
                  <a:srgbClr val="FFFFFF"/>
                </a:solidFill>
                <a:latin typeface="Neue Machina Ultra-Bold"/>
              </a:rPr>
              <a:t>Engineering</a:t>
            </a:r>
            <a:endParaRPr lang="en-US" sz="8629" dirty="0">
              <a:solidFill>
                <a:srgbClr val="FFFFFF"/>
              </a:solidFill>
              <a:latin typeface="Neue Machina Bold"/>
            </a:endParaRPr>
          </a:p>
        </p:txBody>
      </p:sp>
    </p:spTree>
    <p:extLst>
      <p:ext uri="{BB962C8B-B14F-4D97-AF65-F5344CB8AC3E}">
        <p14:creationId xmlns:p14="http://schemas.microsoft.com/office/powerpoint/2010/main" val="547804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rot="-833134">
            <a:off x="-234626" y="7511228"/>
            <a:ext cx="8732717" cy="6446333"/>
          </a:xfrm>
          <a:custGeom>
            <a:avLst/>
            <a:gdLst/>
            <a:ahLst/>
            <a:cxnLst/>
            <a:rect l="l" t="t" r="r" b="b"/>
            <a:pathLst>
              <a:path w="8732717" h="6446333">
                <a:moveTo>
                  <a:pt x="0" y="0"/>
                </a:moveTo>
                <a:lnTo>
                  <a:pt x="8732717" y="0"/>
                </a:lnTo>
                <a:lnTo>
                  <a:pt x="8732717" y="6446332"/>
                </a:lnTo>
                <a:lnTo>
                  <a:pt x="0" y="64463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2686091" y="-3553501"/>
            <a:ext cx="7966832" cy="7966832"/>
          </a:xfrm>
          <a:custGeom>
            <a:avLst/>
            <a:gdLst/>
            <a:ahLst/>
            <a:cxnLst/>
            <a:rect l="l" t="t" r="r" b="b"/>
            <a:pathLst>
              <a:path w="7966832" h="7966832">
                <a:moveTo>
                  <a:pt x="0" y="0"/>
                </a:moveTo>
                <a:lnTo>
                  <a:pt x="7966832" y="0"/>
                </a:lnTo>
                <a:lnTo>
                  <a:pt x="7966832" y="7966832"/>
                </a:lnTo>
                <a:lnTo>
                  <a:pt x="0" y="79668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Freeform 4"/>
          <p:cNvSpPr/>
          <p:nvPr/>
        </p:nvSpPr>
        <p:spPr>
          <a:xfrm>
            <a:off x="13500499" y="-175159"/>
            <a:ext cx="7517602" cy="10637319"/>
          </a:xfrm>
          <a:custGeom>
            <a:avLst/>
            <a:gdLst/>
            <a:ahLst/>
            <a:cxnLst/>
            <a:rect l="l" t="t" r="r" b="b"/>
            <a:pathLst>
              <a:path w="7517602" h="10637319">
                <a:moveTo>
                  <a:pt x="0" y="0"/>
                </a:moveTo>
                <a:lnTo>
                  <a:pt x="7517602" y="0"/>
                </a:lnTo>
                <a:lnTo>
                  <a:pt x="7517602" y="10637318"/>
                </a:lnTo>
                <a:lnTo>
                  <a:pt x="0" y="10637318"/>
                </a:lnTo>
                <a:lnTo>
                  <a:pt x="0" y="0"/>
                </a:lnTo>
                <a:close/>
              </a:path>
            </a:pathLst>
          </a:custGeom>
          <a:blipFill>
            <a:blip r:embed="rId7">
              <a:extLst>
                <a:ext uri="{96DAC541-7B7A-43D3-8B79-37D633B846F1}">
                  <asvg:svgBlip xmlns:asvg="http://schemas.microsoft.com/office/drawing/2016/SVG/main" r:embed="rId8"/>
                </a:ext>
              </a:extLst>
            </a:blip>
            <a:stretch>
              <a:fillRect t="-14573" r="-62119"/>
            </a:stretch>
          </a:blipFill>
        </p:spPr>
        <p:txBody>
          <a:bodyPr/>
          <a:lstStyle/>
          <a:p>
            <a:endParaRPr lang="en-US"/>
          </a:p>
        </p:txBody>
      </p:sp>
      <p:sp>
        <p:nvSpPr>
          <p:cNvPr id="7" name="TextBox 7"/>
          <p:cNvSpPr txBox="1"/>
          <p:nvPr/>
        </p:nvSpPr>
        <p:spPr>
          <a:xfrm>
            <a:off x="1297325" y="414251"/>
            <a:ext cx="9289521" cy="1507977"/>
          </a:xfrm>
          <a:prstGeom prst="rect">
            <a:avLst/>
          </a:prstGeom>
        </p:spPr>
        <p:txBody>
          <a:bodyPr lIns="0" tIns="0" rIns="0" bIns="0" rtlCol="0" anchor="t">
            <a:spAutoFit/>
          </a:bodyPr>
          <a:lstStyle/>
          <a:p>
            <a:pPr algn="ctr">
              <a:lnSpc>
                <a:spcPts val="13667"/>
              </a:lnSpc>
            </a:pPr>
            <a:r>
              <a:rPr lang="en-US" sz="6000" dirty="0">
                <a:solidFill>
                  <a:srgbClr val="FFFFFF"/>
                </a:solidFill>
                <a:latin typeface="Neue Machina Ultra-Bold"/>
              </a:rPr>
              <a:t>Feature engineering</a:t>
            </a:r>
          </a:p>
        </p:txBody>
      </p:sp>
      <p:sp>
        <p:nvSpPr>
          <p:cNvPr id="8" name="TextBox 8"/>
          <p:cNvSpPr txBox="1"/>
          <p:nvPr/>
        </p:nvSpPr>
        <p:spPr>
          <a:xfrm>
            <a:off x="1553670" y="2126736"/>
            <a:ext cx="9888278" cy="3640868"/>
          </a:xfrm>
          <a:prstGeom prst="rect">
            <a:avLst/>
          </a:prstGeom>
        </p:spPr>
        <p:txBody>
          <a:bodyPr lIns="0" tIns="0" rIns="0" bIns="0" rtlCol="0" anchor="t">
            <a:spAutoFit/>
          </a:bodyPr>
          <a:lstStyle/>
          <a:p>
            <a:pPr>
              <a:lnSpc>
                <a:spcPts val="4057"/>
              </a:lnSpc>
            </a:pPr>
            <a:r>
              <a:rPr lang="en-US" sz="2898" dirty="0">
                <a:solidFill>
                  <a:srgbClr val="FFFFFF"/>
                </a:solidFill>
                <a:latin typeface="Montserrat"/>
              </a:rPr>
              <a:t>1. </a:t>
            </a:r>
            <a:r>
              <a:rPr lang="en-US" sz="2900" dirty="0">
                <a:solidFill>
                  <a:schemeClr val="bg1"/>
                </a:solidFill>
                <a:latin typeface="Montserrat" pitchFamily="2" charset="77"/>
              </a:rPr>
              <a:t>Created new attributes like </a:t>
            </a:r>
            <a:r>
              <a:rPr lang="en-IN" sz="2900" i="0" u="none" strike="noStrike" dirty="0">
                <a:solidFill>
                  <a:schemeClr val="bg1"/>
                </a:solidFill>
                <a:effectLst/>
                <a:latin typeface="Montserrat" pitchFamily="2" charset="77"/>
              </a:rPr>
              <a:t>day, month, hour, minute, day of the week, year, accident duration, comfort index from the start time &amp; end time</a:t>
            </a:r>
            <a:endParaRPr lang="en-US" sz="2900" dirty="0">
              <a:solidFill>
                <a:schemeClr val="bg1"/>
              </a:solidFill>
              <a:latin typeface="Montserrat" pitchFamily="2" charset="77"/>
            </a:endParaRPr>
          </a:p>
          <a:p>
            <a:pPr>
              <a:lnSpc>
                <a:spcPts val="4057"/>
              </a:lnSpc>
            </a:pPr>
            <a:endParaRPr lang="en-US" sz="2898" dirty="0">
              <a:solidFill>
                <a:srgbClr val="FFFFFF"/>
              </a:solidFill>
              <a:latin typeface="Montserrat"/>
            </a:endParaRPr>
          </a:p>
          <a:p>
            <a:pPr>
              <a:lnSpc>
                <a:spcPts val="4057"/>
              </a:lnSpc>
            </a:pPr>
            <a:r>
              <a:rPr lang="en-US" sz="2898" dirty="0">
                <a:solidFill>
                  <a:srgbClr val="FFFFFF"/>
                </a:solidFill>
                <a:latin typeface="Montserrat"/>
              </a:rPr>
              <a:t>2. Our target variable was ‘Severity’</a:t>
            </a:r>
          </a:p>
          <a:p>
            <a:pPr>
              <a:lnSpc>
                <a:spcPts val="4057"/>
              </a:lnSpc>
            </a:pPr>
            <a:endParaRPr lang="en-US" sz="2898" dirty="0">
              <a:solidFill>
                <a:srgbClr val="FFFFFF"/>
              </a:solidFill>
              <a:latin typeface="Montserrat"/>
            </a:endParaRPr>
          </a:p>
          <a:p>
            <a:pPr>
              <a:lnSpc>
                <a:spcPts val="4057"/>
              </a:lnSpc>
            </a:pPr>
            <a:r>
              <a:rPr lang="en-US" sz="2898" dirty="0">
                <a:solidFill>
                  <a:srgbClr val="FFFFFF"/>
                </a:solidFill>
                <a:latin typeface="Montserrat"/>
              </a:rPr>
              <a:t>3. Feature scaling using ‘Standard Scaler’</a:t>
            </a:r>
          </a:p>
        </p:txBody>
      </p:sp>
      <p:pic>
        <p:nvPicPr>
          <p:cNvPr id="10" name="Picture 9" descr="A screenshot of a computer program&#10;&#10;Description automatically generated">
            <a:extLst>
              <a:ext uri="{FF2B5EF4-FFF2-40B4-BE49-F238E27FC236}">
                <a16:creationId xmlns:a16="http://schemas.microsoft.com/office/drawing/2014/main" id="{F793A6BE-933F-E6B3-AFA9-A949103CE06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41966" y="4413331"/>
            <a:ext cx="7772400" cy="3776796"/>
          </a:xfrm>
          <a:prstGeom prst="rect">
            <a:avLst/>
          </a:prstGeom>
        </p:spPr>
      </p:pic>
    </p:spTree>
    <p:extLst>
      <p:ext uri="{BB962C8B-B14F-4D97-AF65-F5344CB8AC3E}">
        <p14:creationId xmlns:p14="http://schemas.microsoft.com/office/powerpoint/2010/main" val="3486104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3" name="Freeform 3"/>
          <p:cNvSpPr/>
          <p:nvPr/>
        </p:nvSpPr>
        <p:spPr>
          <a:xfrm>
            <a:off x="13008264" y="99307"/>
            <a:ext cx="6511191" cy="11280306"/>
          </a:xfrm>
          <a:custGeom>
            <a:avLst/>
            <a:gdLst/>
            <a:ahLst/>
            <a:cxnLst/>
            <a:rect l="l" t="t" r="r" b="b"/>
            <a:pathLst>
              <a:path w="6511191" h="11280306">
                <a:moveTo>
                  <a:pt x="0" y="0"/>
                </a:moveTo>
                <a:lnTo>
                  <a:pt x="6511190" y="0"/>
                </a:lnTo>
                <a:lnTo>
                  <a:pt x="6511190" y="11280306"/>
                </a:lnTo>
                <a:lnTo>
                  <a:pt x="0" y="11280306"/>
                </a:lnTo>
                <a:lnTo>
                  <a:pt x="0" y="0"/>
                </a:lnTo>
                <a:close/>
              </a:path>
            </a:pathLst>
          </a:custGeom>
          <a:blipFill>
            <a:blip r:embed="rId2">
              <a:extLst>
                <a:ext uri="{96DAC541-7B7A-43D3-8B79-37D633B846F1}">
                  <asvg:svgBlip xmlns:asvg="http://schemas.microsoft.com/office/drawing/2016/SVG/main" r:embed="rId3"/>
                </a:ext>
              </a:extLst>
            </a:blip>
            <a:stretch>
              <a:fillRect l="-6862" r="-66382"/>
            </a:stretch>
          </a:blipFill>
        </p:spPr>
        <p:txBody>
          <a:bodyPr/>
          <a:lstStyle/>
          <a:p>
            <a:endParaRPr lang="en-US"/>
          </a:p>
        </p:txBody>
      </p:sp>
      <p:sp>
        <p:nvSpPr>
          <p:cNvPr id="4" name="Freeform 4"/>
          <p:cNvSpPr/>
          <p:nvPr/>
        </p:nvSpPr>
        <p:spPr>
          <a:xfrm rot="4238979">
            <a:off x="-307650" y="-2149379"/>
            <a:ext cx="3493701" cy="5774713"/>
          </a:xfrm>
          <a:custGeom>
            <a:avLst/>
            <a:gdLst/>
            <a:ahLst/>
            <a:cxnLst/>
            <a:rect l="l" t="t" r="r" b="b"/>
            <a:pathLst>
              <a:path w="3493701" h="5774713">
                <a:moveTo>
                  <a:pt x="0" y="0"/>
                </a:moveTo>
                <a:lnTo>
                  <a:pt x="3493702" y="0"/>
                </a:lnTo>
                <a:lnTo>
                  <a:pt x="3493702" y="5774713"/>
                </a:lnTo>
                <a:lnTo>
                  <a:pt x="0" y="5774713"/>
                </a:lnTo>
                <a:lnTo>
                  <a:pt x="0" y="0"/>
                </a:lnTo>
                <a:close/>
              </a:path>
            </a:pathLst>
          </a:custGeom>
          <a:blipFill>
            <a:blip r:embed="rId4"/>
            <a:stretch>
              <a:fillRect/>
            </a:stretch>
          </a:blipFill>
        </p:spPr>
        <p:txBody>
          <a:bodyPr/>
          <a:lstStyle/>
          <a:p>
            <a:endParaRPr lang="en-US"/>
          </a:p>
        </p:txBody>
      </p:sp>
      <p:sp>
        <p:nvSpPr>
          <p:cNvPr id="5" name="Freeform 5"/>
          <p:cNvSpPr/>
          <p:nvPr/>
        </p:nvSpPr>
        <p:spPr>
          <a:xfrm rot="-3223036">
            <a:off x="15631061" y="3684321"/>
            <a:ext cx="6022673" cy="3553377"/>
          </a:xfrm>
          <a:custGeom>
            <a:avLst/>
            <a:gdLst/>
            <a:ahLst/>
            <a:cxnLst/>
            <a:rect l="l" t="t" r="r" b="b"/>
            <a:pathLst>
              <a:path w="6022673" h="3553377">
                <a:moveTo>
                  <a:pt x="0" y="0"/>
                </a:moveTo>
                <a:lnTo>
                  <a:pt x="6022673" y="0"/>
                </a:lnTo>
                <a:lnTo>
                  <a:pt x="6022673" y="3553377"/>
                </a:lnTo>
                <a:lnTo>
                  <a:pt x="0" y="3553377"/>
                </a:lnTo>
                <a:lnTo>
                  <a:pt x="0" y="0"/>
                </a:lnTo>
                <a:close/>
              </a:path>
            </a:pathLst>
          </a:custGeom>
          <a:blipFill>
            <a:blip r:embed="rId5"/>
            <a:stretch>
              <a:fillRect/>
            </a:stretch>
          </a:blipFill>
        </p:spPr>
        <p:txBody>
          <a:bodyPr/>
          <a:lstStyle/>
          <a:p>
            <a:endParaRPr lang="en-US"/>
          </a:p>
        </p:txBody>
      </p:sp>
      <p:sp>
        <p:nvSpPr>
          <p:cNvPr id="7" name="TextBox 7"/>
          <p:cNvSpPr txBox="1"/>
          <p:nvPr/>
        </p:nvSpPr>
        <p:spPr>
          <a:xfrm>
            <a:off x="4038600" y="465372"/>
            <a:ext cx="13952254" cy="771525"/>
          </a:xfrm>
          <a:prstGeom prst="rect">
            <a:avLst/>
          </a:prstGeom>
        </p:spPr>
        <p:txBody>
          <a:bodyPr lIns="0" tIns="0" rIns="0" bIns="0" rtlCol="0" anchor="t">
            <a:spAutoFit/>
          </a:bodyPr>
          <a:lstStyle/>
          <a:p>
            <a:pPr algn="ctr">
              <a:lnSpc>
                <a:spcPts val="6299"/>
              </a:lnSpc>
            </a:pPr>
            <a:r>
              <a:rPr lang="en-US" sz="4500" dirty="0">
                <a:solidFill>
                  <a:srgbClr val="FFFFFF"/>
                </a:solidFill>
                <a:latin typeface="Neue Machina Ultra-Bold"/>
              </a:rPr>
              <a:t>K-Means Clustering</a:t>
            </a:r>
          </a:p>
        </p:txBody>
      </p:sp>
      <p:sp>
        <p:nvSpPr>
          <p:cNvPr id="9" name="TextBox 8">
            <a:extLst>
              <a:ext uri="{FF2B5EF4-FFF2-40B4-BE49-F238E27FC236}">
                <a16:creationId xmlns:a16="http://schemas.microsoft.com/office/drawing/2014/main" id="{49C01688-AA45-F2C3-7175-7601712E64E4}"/>
              </a:ext>
            </a:extLst>
          </p:cNvPr>
          <p:cNvSpPr txBox="1"/>
          <p:nvPr/>
        </p:nvSpPr>
        <p:spPr>
          <a:xfrm>
            <a:off x="4780359" y="1707587"/>
            <a:ext cx="11868150" cy="4524315"/>
          </a:xfrm>
          <a:prstGeom prst="rect">
            <a:avLst/>
          </a:prstGeom>
          <a:noFill/>
        </p:spPr>
        <p:txBody>
          <a:bodyPr wrap="square">
            <a:spAutoFit/>
          </a:bodyPr>
          <a:lstStyle/>
          <a:p>
            <a:pPr marL="514350" indent="-514350" algn="l">
              <a:buAutoNum type="arabicPeriod"/>
            </a:pPr>
            <a:r>
              <a:rPr lang="en-IN" sz="3200" b="0" i="0" dirty="0">
                <a:solidFill>
                  <a:schemeClr val="bg1"/>
                </a:solidFill>
                <a:effectLst/>
                <a:latin typeface="Montserrat" pitchFamily="2" charset="77"/>
              </a:rPr>
              <a:t>Employed K-Means for geospatial data</a:t>
            </a:r>
          </a:p>
          <a:p>
            <a:pPr marL="514350" indent="-514350" algn="l">
              <a:buAutoNum type="arabicPeriod"/>
            </a:pPr>
            <a:endParaRPr lang="en-IN" sz="3200" b="0" i="0" dirty="0">
              <a:solidFill>
                <a:schemeClr val="bg1"/>
              </a:solidFill>
              <a:effectLst/>
              <a:latin typeface="Montserrat" pitchFamily="2" charset="77"/>
            </a:endParaRPr>
          </a:p>
          <a:p>
            <a:pPr algn="l"/>
            <a:r>
              <a:rPr lang="en-IN" sz="3200" b="0" i="0" dirty="0">
                <a:solidFill>
                  <a:schemeClr val="bg1"/>
                </a:solidFill>
                <a:effectLst/>
                <a:latin typeface="Montserrat" pitchFamily="2" charset="77"/>
              </a:rPr>
              <a:t>2. Pre-processed data for clustering</a:t>
            </a:r>
          </a:p>
          <a:p>
            <a:pPr algn="l"/>
            <a:endParaRPr lang="en-IN" sz="3200" b="0" i="0" dirty="0">
              <a:solidFill>
                <a:schemeClr val="bg1"/>
              </a:solidFill>
              <a:effectLst/>
              <a:latin typeface="Montserrat" pitchFamily="2" charset="77"/>
            </a:endParaRPr>
          </a:p>
          <a:p>
            <a:pPr algn="l"/>
            <a:r>
              <a:rPr lang="en-IN" sz="3200" b="0" i="0" dirty="0">
                <a:solidFill>
                  <a:schemeClr val="bg1"/>
                </a:solidFill>
                <a:effectLst/>
                <a:latin typeface="Montserrat" pitchFamily="2" charset="77"/>
              </a:rPr>
              <a:t>3. Normalized '</a:t>
            </a:r>
            <a:r>
              <a:rPr lang="en-IN" sz="3200" b="0" i="0" dirty="0" err="1">
                <a:solidFill>
                  <a:schemeClr val="bg1"/>
                </a:solidFill>
                <a:effectLst/>
                <a:latin typeface="Montserrat" pitchFamily="2" charset="77"/>
              </a:rPr>
              <a:t>Start_Lat</a:t>
            </a:r>
            <a:r>
              <a:rPr lang="en-IN" sz="3200" b="0" i="0" dirty="0">
                <a:solidFill>
                  <a:schemeClr val="bg1"/>
                </a:solidFill>
                <a:effectLst/>
                <a:latin typeface="Montserrat" pitchFamily="2" charset="77"/>
              </a:rPr>
              <a:t>' and '</a:t>
            </a:r>
            <a:r>
              <a:rPr lang="en-IN" sz="3200" b="0" i="0" dirty="0" err="1">
                <a:solidFill>
                  <a:schemeClr val="bg1"/>
                </a:solidFill>
                <a:effectLst/>
                <a:latin typeface="Montserrat" pitchFamily="2" charset="77"/>
              </a:rPr>
              <a:t>Start_Lng</a:t>
            </a:r>
            <a:r>
              <a:rPr lang="en-IN" sz="3200" b="0" i="0" dirty="0">
                <a:solidFill>
                  <a:schemeClr val="bg1"/>
                </a:solidFill>
                <a:effectLst/>
                <a:latin typeface="Montserrat" pitchFamily="2" charset="77"/>
              </a:rPr>
              <a:t>’, Cities, Airport </a:t>
            </a:r>
            <a:r>
              <a:rPr lang="en-IN" sz="3200" b="0" i="0" dirty="0" err="1">
                <a:solidFill>
                  <a:schemeClr val="bg1"/>
                </a:solidFill>
                <a:effectLst/>
                <a:latin typeface="Montserrat" pitchFamily="2" charset="77"/>
              </a:rPr>
              <a:t>zipcode</a:t>
            </a:r>
            <a:endParaRPr lang="en-IN" sz="3200" b="0" i="0" dirty="0">
              <a:solidFill>
                <a:schemeClr val="bg1"/>
              </a:solidFill>
              <a:effectLst/>
              <a:latin typeface="Montserrat" pitchFamily="2" charset="77"/>
            </a:endParaRPr>
          </a:p>
          <a:p>
            <a:pPr algn="l"/>
            <a:endParaRPr lang="en-IN" sz="3200" b="0" i="0" dirty="0">
              <a:solidFill>
                <a:schemeClr val="bg1"/>
              </a:solidFill>
              <a:effectLst/>
              <a:latin typeface="Montserrat" pitchFamily="2" charset="77"/>
            </a:endParaRPr>
          </a:p>
          <a:p>
            <a:pPr algn="l"/>
            <a:r>
              <a:rPr lang="en-IN" sz="3200" b="0" i="0" dirty="0">
                <a:solidFill>
                  <a:schemeClr val="bg1"/>
                </a:solidFill>
                <a:effectLst/>
                <a:latin typeface="Montserrat" pitchFamily="2" charset="77"/>
              </a:rPr>
              <a:t>4. Determined optimal cluster count using the Elbow Method</a:t>
            </a:r>
          </a:p>
        </p:txBody>
      </p:sp>
    </p:spTree>
    <p:extLst>
      <p:ext uri="{BB962C8B-B14F-4D97-AF65-F5344CB8AC3E}">
        <p14:creationId xmlns:p14="http://schemas.microsoft.com/office/powerpoint/2010/main" val="3970525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2168384" y="-2084520"/>
            <a:ext cx="8831880" cy="8831880"/>
          </a:xfrm>
          <a:custGeom>
            <a:avLst/>
            <a:gdLst/>
            <a:ahLst/>
            <a:cxnLst/>
            <a:rect l="l" t="t" r="r" b="b"/>
            <a:pathLst>
              <a:path w="8831880" h="8831880">
                <a:moveTo>
                  <a:pt x="0" y="0"/>
                </a:moveTo>
                <a:lnTo>
                  <a:pt x="8831880" y="0"/>
                </a:lnTo>
                <a:lnTo>
                  <a:pt x="8831880" y="8831880"/>
                </a:lnTo>
                <a:lnTo>
                  <a:pt x="0" y="88318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13008264" y="99307"/>
            <a:ext cx="6511191" cy="11280306"/>
          </a:xfrm>
          <a:custGeom>
            <a:avLst/>
            <a:gdLst/>
            <a:ahLst/>
            <a:cxnLst/>
            <a:rect l="l" t="t" r="r" b="b"/>
            <a:pathLst>
              <a:path w="6511191" h="11280306">
                <a:moveTo>
                  <a:pt x="0" y="0"/>
                </a:moveTo>
                <a:lnTo>
                  <a:pt x="6511190" y="0"/>
                </a:lnTo>
                <a:lnTo>
                  <a:pt x="6511190" y="11280306"/>
                </a:lnTo>
                <a:lnTo>
                  <a:pt x="0" y="11280306"/>
                </a:lnTo>
                <a:lnTo>
                  <a:pt x="0" y="0"/>
                </a:lnTo>
                <a:close/>
              </a:path>
            </a:pathLst>
          </a:custGeom>
          <a:blipFill>
            <a:blip r:embed="rId5">
              <a:extLst>
                <a:ext uri="{96DAC541-7B7A-43D3-8B79-37D633B846F1}">
                  <asvg:svgBlip xmlns:asvg="http://schemas.microsoft.com/office/drawing/2016/SVG/main" r:embed="rId6"/>
                </a:ext>
              </a:extLst>
            </a:blip>
            <a:stretch>
              <a:fillRect l="-6862" r="-66382"/>
            </a:stretch>
          </a:blipFill>
        </p:spPr>
        <p:txBody>
          <a:bodyPr/>
          <a:lstStyle/>
          <a:p>
            <a:endParaRPr lang="en-US"/>
          </a:p>
        </p:txBody>
      </p:sp>
      <p:sp>
        <p:nvSpPr>
          <p:cNvPr id="4" name="Freeform 4"/>
          <p:cNvSpPr/>
          <p:nvPr/>
        </p:nvSpPr>
        <p:spPr>
          <a:xfrm rot="4238979">
            <a:off x="-345749" y="-2366999"/>
            <a:ext cx="3493701" cy="5774713"/>
          </a:xfrm>
          <a:custGeom>
            <a:avLst/>
            <a:gdLst/>
            <a:ahLst/>
            <a:cxnLst/>
            <a:rect l="l" t="t" r="r" b="b"/>
            <a:pathLst>
              <a:path w="3493701" h="5774713">
                <a:moveTo>
                  <a:pt x="0" y="0"/>
                </a:moveTo>
                <a:lnTo>
                  <a:pt x="3493702" y="0"/>
                </a:lnTo>
                <a:lnTo>
                  <a:pt x="3493702" y="5774713"/>
                </a:lnTo>
                <a:lnTo>
                  <a:pt x="0" y="5774713"/>
                </a:lnTo>
                <a:lnTo>
                  <a:pt x="0" y="0"/>
                </a:lnTo>
                <a:close/>
              </a:path>
            </a:pathLst>
          </a:custGeom>
          <a:blipFill>
            <a:blip r:embed="rId7"/>
            <a:stretch>
              <a:fillRect/>
            </a:stretch>
          </a:blipFill>
        </p:spPr>
        <p:txBody>
          <a:bodyPr/>
          <a:lstStyle/>
          <a:p>
            <a:endParaRPr lang="en-US"/>
          </a:p>
        </p:txBody>
      </p:sp>
      <p:sp>
        <p:nvSpPr>
          <p:cNvPr id="5" name="Freeform 5"/>
          <p:cNvSpPr/>
          <p:nvPr/>
        </p:nvSpPr>
        <p:spPr>
          <a:xfrm rot="-3223036">
            <a:off x="15631061" y="3684321"/>
            <a:ext cx="6022673" cy="3553377"/>
          </a:xfrm>
          <a:custGeom>
            <a:avLst/>
            <a:gdLst/>
            <a:ahLst/>
            <a:cxnLst/>
            <a:rect l="l" t="t" r="r" b="b"/>
            <a:pathLst>
              <a:path w="6022673" h="3553377">
                <a:moveTo>
                  <a:pt x="0" y="0"/>
                </a:moveTo>
                <a:lnTo>
                  <a:pt x="6022673" y="0"/>
                </a:lnTo>
                <a:lnTo>
                  <a:pt x="6022673" y="3553377"/>
                </a:lnTo>
                <a:lnTo>
                  <a:pt x="0" y="3553377"/>
                </a:lnTo>
                <a:lnTo>
                  <a:pt x="0" y="0"/>
                </a:lnTo>
                <a:close/>
              </a:path>
            </a:pathLst>
          </a:custGeom>
          <a:blipFill>
            <a:blip r:embed="rId8"/>
            <a:stretch>
              <a:fillRect/>
            </a:stretch>
          </a:blipFill>
        </p:spPr>
        <p:txBody>
          <a:bodyPr/>
          <a:lstStyle/>
          <a:p>
            <a:endParaRPr lang="en-US"/>
          </a:p>
        </p:txBody>
      </p:sp>
      <p:sp>
        <p:nvSpPr>
          <p:cNvPr id="7" name="TextBox 7"/>
          <p:cNvSpPr txBox="1"/>
          <p:nvPr/>
        </p:nvSpPr>
        <p:spPr>
          <a:xfrm>
            <a:off x="2247556" y="807425"/>
            <a:ext cx="13952254" cy="771525"/>
          </a:xfrm>
          <a:prstGeom prst="rect">
            <a:avLst/>
          </a:prstGeom>
        </p:spPr>
        <p:txBody>
          <a:bodyPr lIns="0" tIns="0" rIns="0" bIns="0" rtlCol="0" anchor="t">
            <a:spAutoFit/>
          </a:bodyPr>
          <a:lstStyle/>
          <a:p>
            <a:pPr algn="ctr">
              <a:lnSpc>
                <a:spcPts val="6299"/>
              </a:lnSpc>
            </a:pPr>
            <a:r>
              <a:rPr lang="en-US" sz="4500" dirty="0">
                <a:solidFill>
                  <a:srgbClr val="FFFFFF"/>
                </a:solidFill>
                <a:latin typeface="Neue Machina Ultra-Bold"/>
              </a:rPr>
              <a:t>K-Means using Elbow Method</a:t>
            </a:r>
          </a:p>
        </p:txBody>
      </p:sp>
      <p:pic>
        <p:nvPicPr>
          <p:cNvPr id="1026" name="Picture 2">
            <a:extLst>
              <a:ext uri="{FF2B5EF4-FFF2-40B4-BE49-F238E27FC236}">
                <a16:creationId xmlns:a16="http://schemas.microsoft.com/office/drawing/2014/main" id="{7A6E7F86-626F-6F68-26FD-D577C0FA182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01101" y="2488948"/>
            <a:ext cx="9625173" cy="5867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screen shot of a computer program&#10;&#10;Description automatically generated">
            <a:extLst>
              <a:ext uri="{FF2B5EF4-FFF2-40B4-BE49-F238E27FC236}">
                <a16:creationId xmlns:a16="http://schemas.microsoft.com/office/drawing/2014/main" id="{367ADA88-AA7A-3A4E-A96C-25B07236BA2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381538" y="1982159"/>
            <a:ext cx="6428441" cy="1854200"/>
          </a:xfrm>
          <a:prstGeom prst="rect">
            <a:avLst/>
          </a:prstGeom>
        </p:spPr>
      </p:pic>
    </p:spTree>
    <p:extLst>
      <p:ext uri="{BB962C8B-B14F-4D97-AF65-F5344CB8AC3E}">
        <p14:creationId xmlns:p14="http://schemas.microsoft.com/office/powerpoint/2010/main" val="171316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3875567" y="-5108501"/>
            <a:ext cx="9808535" cy="9808535"/>
          </a:xfrm>
          <a:custGeom>
            <a:avLst/>
            <a:gdLst/>
            <a:ahLst/>
            <a:cxnLst/>
            <a:rect l="l" t="t" r="r" b="b"/>
            <a:pathLst>
              <a:path w="9808535" h="9808535">
                <a:moveTo>
                  <a:pt x="0" y="0"/>
                </a:moveTo>
                <a:lnTo>
                  <a:pt x="9808534" y="0"/>
                </a:lnTo>
                <a:lnTo>
                  <a:pt x="9808534" y="9808535"/>
                </a:lnTo>
                <a:lnTo>
                  <a:pt x="0" y="98085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1823539" y="6359184"/>
            <a:ext cx="8086060" cy="8086060"/>
          </a:xfrm>
          <a:custGeom>
            <a:avLst/>
            <a:gdLst/>
            <a:ahLst/>
            <a:cxnLst/>
            <a:rect l="l" t="t" r="r" b="b"/>
            <a:pathLst>
              <a:path w="8086060" h="8086060">
                <a:moveTo>
                  <a:pt x="0" y="0"/>
                </a:moveTo>
                <a:lnTo>
                  <a:pt x="8086060" y="0"/>
                </a:lnTo>
                <a:lnTo>
                  <a:pt x="8086060" y="8086061"/>
                </a:lnTo>
                <a:lnTo>
                  <a:pt x="0" y="80860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Freeform 4"/>
          <p:cNvSpPr/>
          <p:nvPr/>
        </p:nvSpPr>
        <p:spPr>
          <a:xfrm rot="5400000">
            <a:off x="9029493" y="1664950"/>
            <a:ext cx="12718369" cy="9388469"/>
          </a:xfrm>
          <a:custGeom>
            <a:avLst/>
            <a:gdLst/>
            <a:ahLst/>
            <a:cxnLst/>
            <a:rect l="l" t="t" r="r" b="b"/>
            <a:pathLst>
              <a:path w="12718369" h="9388469">
                <a:moveTo>
                  <a:pt x="0" y="0"/>
                </a:moveTo>
                <a:lnTo>
                  <a:pt x="12718369" y="0"/>
                </a:lnTo>
                <a:lnTo>
                  <a:pt x="12718369" y="9388469"/>
                </a:lnTo>
                <a:lnTo>
                  <a:pt x="0" y="938846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5" name="Freeform 5"/>
          <p:cNvSpPr/>
          <p:nvPr/>
        </p:nvSpPr>
        <p:spPr>
          <a:xfrm>
            <a:off x="533898" y="2346313"/>
            <a:ext cx="2292647" cy="2635226"/>
          </a:xfrm>
          <a:custGeom>
            <a:avLst/>
            <a:gdLst/>
            <a:ahLst/>
            <a:cxnLst/>
            <a:rect l="l" t="t" r="r" b="b"/>
            <a:pathLst>
              <a:path w="2292647" h="2635226">
                <a:moveTo>
                  <a:pt x="0" y="0"/>
                </a:moveTo>
                <a:lnTo>
                  <a:pt x="2292647" y="0"/>
                </a:lnTo>
                <a:lnTo>
                  <a:pt x="2292647" y="2635227"/>
                </a:lnTo>
                <a:lnTo>
                  <a:pt x="0" y="2635227"/>
                </a:lnTo>
                <a:lnTo>
                  <a:pt x="0" y="0"/>
                </a:lnTo>
                <a:close/>
              </a:path>
            </a:pathLst>
          </a:custGeom>
          <a:blipFill>
            <a:blip r:embed="rId9"/>
            <a:stretch>
              <a:fillRect/>
            </a:stretch>
          </a:blipFill>
        </p:spPr>
        <p:txBody>
          <a:bodyPr/>
          <a:lstStyle/>
          <a:p>
            <a:endParaRPr lang="en-US"/>
          </a:p>
        </p:txBody>
      </p:sp>
      <p:sp>
        <p:nvSpPr>
          <p:cNvPr id="6" name="Freeform 6"/>
          <p:cNvSpPr/>
          <p:nvPr/>
        </p:nvSpPr>
        <p:spPr>
          <a:xfrm rot="1953174">
            <a:off x="-59279" y="8766770"/>
            <a:ext cx="5153321" cy="3040459"/>
          </a:xfrm>
          <a:custGeom>
            <a:avLst/>
            <a:gdLst/>
            <a:ahLst/>
            <a:cxnLst/>
            <a:rect l="l" t="t" r="r" b="b"/>
            <a:pathLst>
              <a:path w="5153321" h="3040459">
                <a:moveTo>
                  <a:pt x="0" y="0"/>
                </a:moveTo>
                <a:lnTo>
                  <a:pt x="5153321" y="0"/>
                </a:lnTo>
                <a:lnTo>
                  <a:pt x="5153321" y="3040460"/>
                </a:lnTo>
                <a:lnTo>
                  <a:pt x="0" y="3040460"/>
                </a:lnTo>
                <a:lnTo>
                  <a:pt x="0" y="0"/>
                </a:lnTo>
                <a:close/>
              </a:path>
            </a:pathLst>
          </a:custGeom>
          <a:blipFill>
            <a:blip r:embed="rId10"/>
            <a:stretch>
              <a:fillRect/>
            </a:stretch>
          </a:blipFill>
        </p:spPr>
        <p:txBody>
          <a:bodyPr/>
          <a:lstStyle/>
          <a:p>
            <a:endParaRPr lang="en-US"/>
          </a:p>
        </p:txBody>
      </p:sp>
      <p:sp>
        <p:nvSpPr>
          <p:cNvPr id="7" name="Freeform 7"/>
          <p:cNvSpPr/>
          <p:nvPr/>
        </p:nvSpPr>
        <p:spPr>
          <a:xfrm>
            <a:off x="12726913" y="1664932"/>
            <a:ext cx="6888896" cy="7185289"/>
          </a:xfrm>
          <a:custGeom>
            <a:avLst/>
            <a:gdLst/>
            <a:ahLst/>
            <a:cxnLst/>
            <a:rect l="l" t="t" r="r" b="b"/>
            <a:pathLst>
              <a:path w="6888896" h="7185289">
                <a:moveTo>
                  <a:pt x="0" y="0"/>
                </a:moveTo>
                <a:lnTo>
                  <a:pt x="6888897" y="0"/>
                </a:lnTo>
                <a:lnTo>
                  <a:pt x="6888897" y="7185290"/>
                </a:lnTo>
                <a:lnTo>
                  <a:pt x="0" y="7185290"/>
                </a:lnTo>
                <a:lnTo>
                  <a:pt x="0" y="0"/>
                </a:lnTo>
                <a:close/>
              </a:path>
            </a:pathLst>
          </a:custGeom>
          <a:blipFill>
            <a:blip r:embed="rId11"/>
            <a:stretch>
              <a:fillRect/>
            </a:stretch>
          </a:blipFill>
        </p:spPr>
        <p:txBody>
          <a:bodyPr/>
          <a:lstStyle/>
          <a:p>
            <a:endParaRPr lang="en-US"/>
          </a:p>
        </p:txBody>
      </p:sp>
      <p:sp>
        <p:nvSpPr>
          <p:cNvPr id="8" name="TextBox 8"/>
          <p:cNvSpPr txBox="1"/>
          <p:nvPr/>
        </p:nvSpPr>
        <p:spPr>
          <a:xfrm>
            <a:off x="2219491" y="819150"/>
            <a:ext cx="10837236" cy="1809013"/>
          </a:xfrm>
          <a:prstGeom prst="rect">
            <a:avLst/>
          </a:prstGeom>
        </p:spPr>
        <p:txBody>
          <a:bodyPr lIns="0" tIns="0" rIns="0" bIns="0" rtlCol="0" anchor="t">
            <a:spAutoFit/>
          </a:bodyPr>
          <a:lstStyle/>
          <a:p>
            <a:pPr>
              <a:lnSpc>
                <a:spcPts val="14740"/>
              </a:lnSpc>
            </a:pPr>
            <a:r>
              <a:rPr lang="en-US" sz="10529" dirty="0">
                <a:solidFill>
                  <a:srgbClr val="FFFFFF"/>
                </a:solidFill>
                <a:latin typeface="Neue Machina Ultra-Bold"/>
              </a:rPr>
              <a:t>Introduction</a:t>
            </a:r>
          </a:p>
        </p:txBody>
      </p:sp>
      <p:sp>
        <p:nvSpPr>
          <p:cNvPr id="9" name="TextBox 9"/>
          <p:cNvSpPr txBox="1"/>
          <p:nvPr/>
        </p:nvSpPr>
        <p:spPr>
          <a:xfrm>
            <a:off x="2826545" y="3366564"/>
            <a:ext cx="9352067" cy="3639527"/>
          </a:xfrm>
          <a:prstGeom prst="rect">
            <a:avLst/>
          </a:prstGeom>
        </p:spPr>
        <p:txBody>
          <a:bodyPr lIns="0" tIns="0" rIns="0" bIns="0" rtlCol="0" anchor="t">
            <a:spAutoFit/>
          </a:bodyPr>
          <a:lstStyle/>
          <a:p>
            <a:pPr marL="558436" lvl="1" indent="-279218">
              <a:lnSpc>
                <a:spcPts val="3621"/>
              </a:lnSpc>
              <a:buFont typeface="Arial"/>
              <a:buChar char="•"/>
            </a:pPr>
            <a:r>
              <a:rPr lang="en-US" sz="2586" dirty="0">
                <a:solidFill>
                  <a:srgbClr val="FFFFFF"/>
                </a:solidFill>
                <a:latin typeface="Montserrat"/>
              </a:rPr>
              <a:t>In 2022, US traffic accidents caused 42,795 deaths and 4.2 million injuries, spotlighting a critical public health issue.</a:t>
            </a:r>
          </a:p>
          <a:p>
            <a:pPr>
              <a:lnSpc>
                <a:spcPts val="3621"/>
              </a:lnSpc>
            </a:pPr>
            <a:endParaRPr lang="en-US" sz="2586" dirty="0">
              <a:solidFill>
                <a:srgbClr val="FFFFFF"/>
              </a:solidFill>
              <a:latin typeface="Montserrat"/>
            </a:endParaRPr>
          </a:p>
          <a:p>
            <a:pPr marL="558436" lvl="1" indent="-279218">
              <a:lnSpc>
                <a:spcPts val="3621"/>
              </a:lnSpc>
              <a:buFont typeface="Arial"/>
              <a:buChar char="•"/>
            </a:pPr>
            <a:r>
              <a:rPr lang="en-US" sz="2586" dirty="0">
                <a:solidFill>
                  <a:srgbClr val="FFFFFF"/>
                </a:solidFill>
                <a:latin typeface="Montserrat"/>
              </a:rPr>
              <a:t>The objective is to create a predictive model using the US Accidents dataset for identifying high-risk drivers and vehicles to inform interventions for reducing accidents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3875567" y="-4926720"/>
            <a:ext cx="9808535" cy="9808535"/>
          </a:xfrm>
          <a:custGeom>
            <a:avLst/>
            <a:gdLst/>
            <a:ahLst/>
            <a:cxnLst/>
            <a:rect l="l" t="t" r="r" b="b"/>
            <a:pathLst>
              <a:path w="9808535" h="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271731" y="6544095"/>
            <a:ext cx="6009009" cy="6009009"/>
          </a:xfrm>
          <a:custGeom>
            <a:avLst/>
            <a:gdLst/>
            <a:ahLst/>
            <a:cxnLst/>
            <a:rect l="l" t="t" r="r" b="b"/>
            <a:pathLst>
              <a:path w="6009009" h="6009009">
                <a:moveTo>
                  <a:pt x="0" y="0"/>
                </a:moveTo>
                <a:lnTo>
                  <a:pt x="6009009" y="0"/>
                </a:lnTo>
                <a:lnTo>
                  <a:pt x="6009009" y="6009010"/>
                </a:lnTo>
                <a:lnTo>
                  <a:pt x="0" y="60090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8100000">
            <a:off x="11884038" y="6896830"/>
            <a:ext cx="8209501" cy="6060105"/>
          </a:xfrm>
          <a:custGeom>
            <a:avLst/>
            <a:gdLst/>
            <a:ahLst/>
            <a:cxnLst/>
            <a:rect l="l" t="t" r="r" b="b"/>
            <a:pathLst>
              <a:path w="8209501" h="6060105">
                <a:moveTo>
                  <a:pt x="0" y="0"/>
                </a:moveTo>
                <a:lnTo>
                  <a:pt x="8209501" y="0"/>
                </a:lnTo>
                <a:lnTo>
                  <a:pt x="8209501" y="6060105"/>
                </a:lnTo>
                <a:lnTo>
                  <a:pt x="0" y="60601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rot="-1393429">
            <a:off x="12271558" y="6401948"/>
            <a:ext cx="4723918" cy="2308815"/>
          </a:xfrm>
          <a:custGeom>
            <a:avLst/>
            <a:gdLst/>
            <a:ahLst/>
            <a:cxnLst/>
            <a:rect l="l" t="t" r="r" b="b"/>
            <a:pathLst>
              <a:path w="4723918" h="2308815">
                <a:moveTo>
                  <a:pt x="0" y="0"/>
                </a:moveTo>
                <a:lnTo>
                  <a:pt x="4723917" y="0"/>
                </a:lnTo>
                <a:lnTo>
                  <a:pt x="4723917" y="2308815"/>
                </a:lnTo>
                <a:lnTo>
                  <a:pt x="0" y="2308815"/>
                </a:lnTo>
                <a:lnTo>
                  <a:pt x="0" y="0"/>
                </a:lnTo>
                <a:close/>
              </a:path>
            </a:pathLst>
          </a:custGeom>
          <a:blipFill>
            <a:blip r:embed="rId8"/>
            <a:stretch>
              <a:fillRect/>
            </a:stretch>
          </a:blipFill>
        </p:spPr>
        <p:txBody>
          <a:bodyPr/>
          <a:lstStyle/>
          <a:p>
            <a:endParaRPr lang="en-US"/>
          </a:p>
        </p:txBody>
      </p:sp>
      <p:sp>
        <p:nvSpPr>
          <p:cNvPr id="6" name="Freeform 6"/>
          <p:cNvSpPr/>
          <p:nvPr/>
        </p:nvSpPr>
        <p:spPr>
          <a:xfrm>
            <a:off x="1028700" y="2321585"/>
            <a:ext cx="3597907" cy="3671334"/>
          </a:xfrm>
          <a:custGeom>
            <a:avLst/>
            <a:gdLst/>
            <a:ahLst/>
            <a:cxnLst/>
            <a:rect l="l" t="t" r="r" b="b"/>
            <a:pathLst>
              <a:path w="3597907" h="3671334">
                <a:moveTo>
                  <a:pt x="0" y="0"/>
                </a:moveTo>
                <a:lnTo>
                  <a:pt x="3597907" y="0"/>
                </a:lnTo>
                <a:lnTo>
                  <a:pt x="3597907" y="3671334"/>
                </a:lnTo>
                <a:lnTo>
                  <a:pt x="0" y="3671334"/>
                </a:lnTo>
                <a:lnTo>
                  <a:pt x="0" y="0"/>
                </a:lnTo>
                <a:close/>
              </a:path>
            </a:pathLst>
          </a:custGeom>
          <a:blipFill>
            <a:blip r:embed="rId9"/>
            <a:stretch>
              <a:fillRect/>
            </a:stretch>
          </a:blipFill>
        </p:spPr>
        <p:txBody>
          <a:bodyPr/>
          <a:lstStyle/>
          <a:p>
            <a:endParaRPr lang="en-US"/>
          </a:p>
        </p:txBody>
      </p:sp>
      <p:sp>
        <p:nvSpPr>
          <p:cNvPr id="7" name="Freeform 7"/>
          <p:cNvSpPr/>
          <p:nvPr/>
        </p:nvSpPr>
        <p:spPr>
          <a:xfrm rot="3042606">
            <a:off x="-947227" y="8169399"/>
            <a:ext cx="4602247" cy="3514966"/>
          </a:xfrm>
          <a:custGeom>
            <a:avLst/>
            <a:gdLst/>
            <a:ahLst/>
            <a:cxnLst/>
            <a:rect l="l" t="t" r="r" b="b"/>
            <a:pathLst>
              <a:path w="4602247" h="3514966">
                <a:moveTo>
                  <a:pt x="0" y="0"/>
                </a:moveTo>
                <a:lnTo>
                  <a:pt x="4602247" y="0"/>
                </a:lnTo>
                <a:lnTo>
                  <a:pt x="4602247" y="3514967"/>
                </a:lnTo>
                <a:lnTo>
                  <a:pt x="0" y="3514967"/>
                </a:lnTo>
                <a:lnTo>
                  <a:pt x="0" y="0"/>
                </a:lnTo>
                <a:close/>
              </a:path>
            </a:pathLst>
          </a:custGeom>
          <a:blipFill>
            <a:blip r:embed="rId10"/>
            <a:stretch>
              <a:fillRect/>
            </a:stretch>
          </a:blipFill>
        </p:spPr>
        <p:txBody>
          <a:bodyPr/>
          <a:lstStyle/>
          <a:p>
            <a:endParaRPr lang="en-US"/>
          </a:p>
        </p:txBody>
      </p:sp>
      <p:sp>
        <p:nvSpPr>
          <p:cNvPr id="9" name="TextBox 9">
            <a:extLst>
              <a:ext uri="{FF2B5EF4-FFF2-40B4-BE49-F238E27FC236}">
                <a16:creationId xmlns:a16="http://schemas.microsoft.com/office/drawing/2014/main" id="{D601A5D4-AFBC-45B6-59A1-5B1F1B505DE3}"/>
              </a:ext>
            </a:extLst>
          </p:cNvPr>
          <p:cNvSpPr txBox="1"/>
          <p:nvPr/>
        </p:nvSpPr>
        <p:spPr>
          <a:xfrm>
            <a:off x="7939058" y="2179914"/>
            <a:ext cx="9532703" cy="3384196"/>
          </a:xfrm>
          <a:prstGeom prst="rect">
            <a:avLst/>
          </a:prstGeom>
        </p:spPr>
        <p:txBody>
          <a:bodyPr wrap="square" lIns="0" tIns="0" rIns="0" bIns="0" rtlCol="0" anchor="t">
            <a:spAutoFit/>
          </a:bodyPr>
          <a:lstStyle/>
          <a:p>
            <a:pPr>
              <a:lnSpc>
                <a:spcPts val="13667"/>
              </a:lnSpc>
            </a:pPr>
            <a:r>
              <a:rPr lang="en-US" sz="9762" dirty="0">
                <a:solidFill>
                  <a:srgbClr val="FFFFFF"/>
                </a:solidFill>
                <a:latin typeface="Neue Machina Ultra-Bold"/>
              </a:rPr>
              <a:t>Results &amp; Analysis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3579496" y="0"/>
            <a:ext cx="8996085" cy="8996085"/>
          </a:xfrm>
          <a:custGeom>
            <a:avLst/>
            <a:gdLst/>
            <a:ahLst/>
            <a:cxnLst/>
            <a:rect l="l" t="t" r="r" b="b"/>
            <a:pathLst>
              <a:path w="8996085" h="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881976" y="-1991669"/>
            <a:ext cx="7242652" cy="7242652"/>
          </a:xfrm>
          <a:custGeom>
            <a:avLst/>
            <a:gdLst/>
            <a:ahLst/>
            <a:cxnLst/>
            <a:rect l="l" t="t" r="r" b="b"/>
            <a:pathLst>
              <a:path w="7242652" h="7242652">
                <a:moveTo>
                  <a:pt x="0" y="0"/>
                </a:moveTo>
                <a:lnTo>
                  <a:pt x="7242652" y="0"/>
                </a:lnTo>
                <a:lnTo>
                  <a:pt x="7242652" y="7242652"/>
                </a:lnTo>
                <a:lnTo>
                  <a:pt x="0" y="72426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1984570" y="857250"/>
            <a:ext cx="14318861" cy="1327671"/>
          </a:xfrm>
          <a:prstGeom prst="rect">
            <a:avLst/>
          </a:prstGeom>
        </p:spPr>
        <p:txBody>
          <a:bodyPr lIns="0" tIns="0" rIns="0" bIns="0" rtlCol="0" anchor="t">
            <a:spAutoFit/>
          </a:bodyPr>
          <a:lstStyle/>
          <a:p>
            <a:pPr algn="ctr">
              <a:lnSpc>
                <a:spcPts val="11200"/>
              </a:lnSpc>
            </a:pPr>
            <a:r>
              <a:rPr lang="en-US" sz="7500" b="1" dirty="0">
                <a:solidFill>
                  <a:srgbClr val="FFFFFF"/>
                </a:solidFill>
                <a:latin typeface="Neue Machina Ultra-Bold"/>
              </a:rPr>
              <a:t>Machine Learning Models</a:t>
            </a:r>
            <a:endParaRPr lang="en-US" sz="7500" b="1" dirty="0">
              <a:solidFill>
                <a:srgbClr val="FFFFFF"/>
              </a:solidFill>
              <a:latin typeface="Neue Machina Bold"/>
            </a:endParaRPr>
          </a:p>
        </p:txBody>
      </p:sp>
      <p:sp>
        <p:nvSpPr>
          <p:cNvPr id="13" name="TextBox 12">
            <a:extLst>
              <a:ext uri="{FF2B5EF4-FFF2-40B4-BE49-F238E27FC236}">
                <a16:creationId xmlns:a16="http://schemas.microsoft.com/office/drawing/2014/main" id="{8C133980-0194-373A-CFAA-D644B45993F3}"/>
              </a:ext>
            </a:extLst>
          </p:cNvPr>
          <p:cNvSpPr txBox="1"/>
          <p:nvPr/>
        </p:nvSpPr>
        <p:spPr>
          <a:xfrm>
            <a:off x="3084990" y="2696438"/>
            <a:ext cx="12734924" cy="3939540"/>
          </a:xfrm>
          <a:prstGeom prst="rect">
            <a:avLst/>
          </a:prstGeom>
          <a:noFill/>
        </p:spPr>
        <p:txBody>
          <a:bodyPr wrap="square">
            <a:spAutoFit/>
          </a:bodyPr>
          <a:lstStyle/>
          <a:p>
            <a:pPr defTabSz="1371600" eaLnBrk="0" fontAlgn="base" hangingPunct="0">
              <a:spcBef>
                <a:spcPct val="0"/>
              </a:spcBef>
              <a:spcAft>
                <a:spcPct val="0"/>
              </a:spcAft>
            </a:pPr>
            <a:r>
              <a:rPr lang="en-US" altLang="en-US" sz="5000" dirty="0">
                <a:solidFill>
                  <a:schemeClr val="bg1"/>
                </a:solidFill>
                <a:latin typeface="Montserrat" pitchFamily="2" charset="77"/>
              </a:rPr>
              <a:t>1. KNN Algorithm </a:t>
            </a:r>
          </a:p>
          <a:p>
            <a:pPr defTabSz="1371600" eaLnBrk="0" fontAlgn="base" hangingPunct="0">
              <a:spcBef>
                <a:spcPct val="0"/>
              </a:spcBef>
              <a:spcAft>
                <a:spcPct val="0"/>
              </a:spcAft>
            </a:pPr>
            <a:r>
              <a:rPr lang="en-US" altLang="en-US" sz="5000" dirty="0">
                <a:solidFill>
                  <a:schemeClr val="bg1"/>
                </a:solidFill>
                <a:latin typeface="Montserrat" pitchFamily="2" charset="77"/>
              </a:rPr>
              <a:t>2. Naïve Bayes</a:t>
            </a:r>
          </a:p>
          <a:p>
            <a:pPr defTabSz="1371600" eaLnBrk="0" fontAlgn="base" hangingPunct="0">
              <a:spcBef>
                <a:spcPct val="0"/>
              </a:spcBef>
              <a:spcAft>
                <a:spcPct val="0"/>
              </a:spcAft>
            </a:pPr>
            <a:r>
              <a:rPr lang="en-US" altLang="en-US" sz="5000" dirty="0">
                <a:solidFill>
                  <a:schemeClr val="bg1"/>
                </a:solidFill>
                <a:latin typeface="Montserrat" pitchFamily="2" charset="77"/>
              </a:rPr>
              <a:t>3. Random Forest and Decision Tree</a:t>
            </a:r>
          </a:p>
          <a:p>
            <a:pPr defTabSz="1371600" eaLnBrk="0" fontAlgn="base" hangingPunct="0">
              <a:spcBef>
                <a:spcPct val="0"/>
              </a:spcBef>
              <a:spcAft>
                <a:spcPct val="0"/>
              </a:spcAft>
            </a:pPr>
            <a:r>
              <a:rPr lang="en-US" altLang="en-US" sz="5000" dirty="0">
                <a:solidFill>
                  <a:schemeClr val="bg1"/>
                </a:solidFill>
                <a:latin typeface="Montserrat" pitchFamily="2" charset="77"/>
              </a:rPr>
              <a:t>4. Logistic Regression</a:t>
            </a:r>
          </a:p>
          <a:p>
            <a:pPr defTabSz="1371600" eaLnBrk="0" fontAlgn="base" hangingPunct="0">
              <a:spcBef>
                <a:spcPct val="0"/>
              </a:spcBef>
              <a:spcAft>
                <a:spcPct val="0"/>
              </a:spcAft>
            </a:pPr>
            <a:endParaRPr lang="en-US" altLang="en-US" sz="5000" dirty="0">
              <a:solidFill>
                <a:schemeClr val="bg1"/>
              </a:solidFill>
              <a:latin typeface="Montserrat" pitchFamily="2" charset="77"/>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561110" y="-2452111"/>
            <a:ext cx="8996085" cy="8996085"/>
          </a:xfrm>
          <a:custGeom>
            <a:avLst/>
            <a:gdLst/>
            <a:ahLst/>
            <a:cxnLst/>
            <a:rect l="l" t="t" r="r" b="b"/>
            <a:pathLst>
              <a:path w="8996085" h="8996085">
                <a:moveTo>
                  <a:pt x="0" y="0"/>
                </a:moveTo>
                <a:lnTo>
                  <a:pt x="8996085" y="0"/>
                </a:lnTo>
                <a:lnTo>
                  <a:pt x="8996085" y="8996085"/>
                </a:lnTo>
                <a:lnTo>
                  <a:pt x="0" y="89960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2714326" y="6543974"/>
            <a:ext cx="5428652" cy="5428652"/>
          </a:xfrm>
          <a:custGeom>
            <a:avLst/>
            <a:gdLst/>
            <a:ahLst/>
            <a:cxnLst/>
            <a:rect l="l" t="t" r="r" b="b"/>
            <a:pathLst>
              <a:path w="5428652" h="5428652">
                <a:moveTo>
                  <a:pt x="0" y="0"/>
                </a:moveTo>
                <a:lnTo>
                  <a:pt x="5428652" y="0"/>
                </a:lnTo>
                <a:lnTo>
                  <a:pt x="5428652" y="5428652"/>
                </a:lnTo>
                <a:lnTo>
                  <a:pt x="0" y="54286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Freeform 4"/>
          <p:cNvSpPr/>
          <p:nvPr/>
        </p:nvSpPr>
        <p:spPr>
          <a:xfrm>
            <a:off x="14925882" y="6874980"/>
            <a:ext cx="6095177" cy="6095177"/>
          </a:xfrm>
          <a:custGeom>
            <a:avLst/>
            <a:gdLst/>
            <a:ahLst/>
            <a:cxnLst/>
            <a:rect l="l" t="t" r="r" b="b"/>
            <a:pathLst>
              <a:path w="6095177" h="6095177">
                <a:moveTo>
                  <a:pt x="0" y="0"/>
                </a:moveTo>
                <a:lnTo>
                  <a:pt x="6095177" y="0"/>
                </a:lnTo>
                <a:lnTo>
                  <a:pt x="6095177" y="6095177"/>
                </a:lnTo>
                <a:lnTo>
                  <a:pt x="0" y="60951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320654">
            <a:off x="15023685" y="2224"/>
            <a:ext cx="4471230" cy="2308815"/>
          </a:xfrm>
          <a:custGeom>
            <a:avLst/>
            <a:gdLst/>
            <a:ahLst/>
            <a:cxnLst/>
            <a:rect l="l" t="t" r="r" b="b"/>
            <a:pathLst>
              <a:path w="4471230" h="2308815">
                <a:moveTo>
                  <a:pt x="0" y="0"/>
                </a:moveTo>
                <a:lnTo>
                  <a:pt x="4471230" y="0"/>
                </a:lnTo>
                <a:lnTo>
                  <a:pt x="4471230" y="2308815"/>
                </a:lnTo>
                <a:lnTo>
                  <a:pt x="0" y="2308815"/>
                </a:lnTo>
                <a:lnTo>
                  <a:pt x="0" y="0"/>
                </a:lnTo>
                <a:close/>
              </a:path>
            </a:pathLst>
          </a:custGeom>
          <a:blipFill>
            <a:blip r:embed="rId7"/>
            <a:stretch>
              <a:fillRect r="-5651"/>
            </a:stretch>
          </a:blipFill>
        </p:spPr>
        <p:txBody>
          <a:bodyPr/>
          <a:lstStyle/>
          <a:p>
            <a:endParaRPr lang="en-US"/>
          </a:p>
        </p:txBody>
      </p:sp>
      <p:sp>
        <p:nvSpPr>
          <p:cNvPr id="6" name="Freeform 6"/>
          <p:cNvSpPr/>
          <p:nvPr/>
        </p:nvSpPr>
        <p:spPr>
          <a:xfrm rot="4661459">
            <a:off x="-860948" y="8286627"/>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8"/>
            <a:stretch>
              <a:fillRect/>
            </a:stretch>
          </a:blipFill>
        </p:spPr>
        <p:txBody>
          <a:bodyPr/>
          <a:lstStyle/>
          <a:p>
            <a:endParaRPr lang="en-US"/>
          </a:p>
        </p:txBody>
      </p:sp>
      <p:sp>
        <p:nvSpPr>
          <p:cNvPr id="7" name="Freeform 7"/>
          <p:cNvSpPr/>
          <p:nvPr/>
        </p:nvSpPr>
        <p:spPr>
          <a:xfrm>
            <a:off x="15778223" y="6543974"/>
            <a:ext cx="7210834" cy="5994006"/>
          </a:xfrm>
          <a:custGeom>
            <a:avLst/>
            <a:gdLst/>
            <a:ahLst/>
            <a:cxnLst/>
            <a:rect l="l" t="t" r="r" b="b"/>
            <a:pathLst>
              <a:path w="7210834" h="5994006">
                <a:moveTo>
                  <a:pt x="0" y="0"/>
                </a:moveTo>
                <a:lnTo>
                  <a:pt x="7210834" y="0"/>
                </a:lnTo>
                <a:lnTo>
                  <a:pt x="7210834" y="5994006"/>
                </a:lnTo>
                <a:lnTo>
                  <a:pt x="0" y="5994006"/>
                </a:lnTo>
                <a:lnTo>
                  <a:pt x="0" y="0"/>
                </a:lnTo>
                <a:close/>
              </a:path>
            </a:pathLst>
          </a:custGeom>
          <a:blipFill>
            <a:blip r:embed="rId9"/>
            <a:stretch>
              <a:fillRect/>
            </a:stretch>
          </a:blipFill>
        </p:spPr>
        <p:txBody>
          <a:bodyPr/>
          <a:lstStyle/>
          <a:p>
            <a:endParaRPr lang="en-US"/>
          </a:p>
        </p:txBody>
      </p:sp>
      <p:sp>
        <p:nvSpPr>
          <p:cNvPr id="9" name="TextBox 9"/>
          <p:cNvSpPr txBox="1"/>
          <p:nvPr/>
        </p:nvSpPr>
        <p:spPr>
          <a:xfrm>
            <a:off x="528381" y="828675"/>
            <a:ext cx="13533203" cy="1488934"/>
          </a:xfrm>
          <a:prstGeom prst="rect">
            <a:avLst/>
          </a:prstGeom>
        </p:spPr>
        <p:txBody>
          <a:bodyPr lIns="0" tIns="0" rIns="0" bIns="0" rtlCol="0" anchor="t">
            <a:spAutoFit/>
          </a:bodyPr>
          <a:lstStyle/>
          <a:p>
            <a:pPr>
              <a:lnSpc>
                <a:spcPts val="13667"/>
              </a:lnSpc>
            </a:pPr>
            <a:r>
              <a:rPr lang="en-US" sz="5400" dirty="0">
                <a:solidFill>
                  <a:srgbClr val="FFFFFF"/>
                </a:solidFill>
                <a:latin typeface="Neue Machina Ultra-Bold"/>
              </a:rPr>
              <a:t>Random Forest</a:t>
            </a:r>
          </a:p>
        </p:txBody>
      </p:sp>
      <p:pic>
        <p:nvPicPr>
          <p:cNvPr id="10" name="Picture 2">
            <a:extLst>
              <a:ext uri="{FF2B5EF4-FFF2-40B4-BE49-F238E27FC236}">
                <a16:creationId xmlns:a16="http://schemas.microsoft.com/office/drawing/2014/main" id="{46CD9AA4-8308-F879-FC42-744A9D4DDD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3312" y="2688929"/>
            <a:ext cx="6360072" cy="618730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3B40EFE-D0A9-72A1-E621-E9E5A27B3AB4}"/>
              </a:ext>
            </a:extLst>
          </p:cNvPr>
          <p:cNvPicPr>
            <a:picLocks noChangeAspect="1"/>
          </p:cNvPicPr>
          <p:nvPr/>
        </p:nvPicPr>
        <p:blipFill>
          <a:blip r:embed="rId11"/>
          <a:stretch>
            <a:fillRect/>
          </a:stretch>
        </p:blipFill>
        <p:spPr>
          <a:xfrm>
            <a:off x="7963356" y="4199042"/>
            <a:ext cx="7153643" cy="2971953"/>
          </a:xfrm>
          <a:prstGeom prst="rect">
            <a:avLst/>
          </a:prstGeom>
        </p:spPr>
      </p:pic>
      <p:sp>
        <p:nvSpPr>
          <p:cNvPr id="12" name="TextBox 11">
            <a:extLst>
              <a:ext uri="{FF2B5EF4-FFF2-40B4-BE49-F238E27FC236}">
                <a16:creationId xmlns:a16="http://schemas.microsoft.com/office/drawing/2014/main" id="{89BADBD8-F48A-51A9-0EEC-0386B5A536FB}"/>
              </a:ext>
            </a:extLst>
          </p:cNvPr>
          <p:cNvSpPr txBox="1"/>
          <p:nvPr/>
        </p:nvSpPr>
        <p:spPr>
          <a:xfrm>
            <a:off x="12649200" y="2682415"/>
            <a:ext cx="8235182" cy="1200329"/>
          </a:xfrm>
          <a:prstGeom prst="rect">
            <a:avLst/>
          </a:prstGeom>
          <a:noFill/>
        </p:spPr>
        <p:txBody>
          <a:bodyPr wrap="square">
            <a:spAutoFit/>
          </a:bodyPr>
          <a:lstStyle/>
          <a:p>
            <a:r>
              <a:rPr lang="en-US" sz="1800" dirty="0">
                <a:solidFill>
                  <a:schemeClr val="bg1"/>
                </a:solidFill>
                <a:latin typeface="Courier New" panose="02070309020205020404" pitchFamily="49" charset="0"/>
              </a:rPr>
              <a:t>0 – Severity 1</a:t>
            </a:r>
          </a:p>
          <a:p>
            <a:r>
              <a:rPr lang="en-US" dirty="0">
                <a:solidFill>
                  <a:schemeClr val="bg1"/>
                </a:solidFill>
                <a:latin typeface="Courier New" panose="02070309020205020404" pitchFamily="49" charset="0"/>
              </a:rPr>
              <a:t>1 – Severity 2</a:t>
            </a:r>
          </a:p>
          <a:p>
            <a:r>
              <a:rPr lang="en-US" dirty="0">
                <a:solidFill>
                  <a:schemeClr val="bg1"/>
                </a:solidFill>
                <a:latin typeface="Courier New" panose="02070309020205020404" pitchFamily="49" charset="0"/>
              </a:rPr>
              <a:t>2 – Severity 3</a:t>
            </a:r>
          </a:p>
          <a:p>
            <a:r>
              <a:rPr lang="en-US" sz="1800" dirty="0">
                <a:solidFill>
                  <a:schemeClr val="bg1"/>
                </a:solidFill>
                <a:latin typeface="Courier New" panose="02070309020205020404" pitchFamily="49" charset="0"/>
              </a:rPr>
              <a:t>3 – Severi</a:t>
            </a:r>
            <a:r>
              <a:rPr lang="en-US" dirty="0">
                <a:solidFill>
                  <a:schemeClr val="bg1"/>
                </a:solidFill>
                <a:latin typeface="Courier New" panose="02070309020205020404" pitchFamily="49" charset="0"/>
              </a:rPr>
              <a:t>ty 4</a:t>
            </a:r>
          </a:p>
        </p:txBody>
      </p:sp>
      <p:sp>
        <p:nvSpPr>
          <p:cNvPr id="13" name="TextBox 12">
            <a:extLst>
              <a:ext uri="{FF2B5EF4-FFF2-40B4-BE49-F238E27FC236}">
                <a16:creationId xmlns:a16="http://schemas.microsoft.com/office/drawing/2014/main" id="{1A4ACF9D-13F8-F4E4-53E1-577D664B0716}"/>
              </a:ext>
            </a:extLst>
          </p:cNvPr>
          <p:cNvSpPr txBox="1"/>
          <p:nvPr/>
        </p:nvSpPr>
        <p:spPr>
          <a:xfrm>
            <a:off x="8121545" y="7719849"/>
            <a:ext cx="12853850" cy="369332"/>
          </a:xfrm>
          <a:prstGeom prst="rect">
            <a:avLst/>
          </a:prstGeom>
          <a:noFill/>
        </p:spPr>
        <p:txBody>
          <a:bodyPr wrap="square">
            <a:spAutoFit/>
          </a:bodyPr>
          <a:lstStyle/>
          <a:p>
            <a:r>
              <a:rPr lang="en-US" b="0" i="0" dirty="0">
                <a:solidFill>
                  <a:schemeClr val="bg1"/>
                </a:solidFill>
                <a:effectLst/>
                <a:latin typeface="Courier New" panose="02070309020205020404" pitchFamily="49" charset="0"/>
              </a:rPr>
              <a:t>Training Accuracy: 0.99936</a:t>
            </a:r>
            <a:endParaRPr lang="en-US" dirty="0">
              <a:solidFill>
                <a:schemeClr val="bg1"/>
              </a:solidFill>
            </a:endParaRPr>
          </a:p>
        </p:txBody>
      </p:sp>
      <p:sp>
        <p:nvSpPr>
          <p:cNvPr id="15" name="TextBox 14">
            <a:extLst>
              <a:ext uri="{FF2B5EF4-FFF2-40B4-BE49-F238E27FC236}">
                <a16:creationId xmlns:a16="http://schemas.microsoft.com/office/drawing/2014/main" id="{813524D5-CF28-F422-4EA5-76DFCC0A0432}"/>
              </a:ext>
            </a:extLst>
          </p:cNvPr>
          <p:cNvSpPr txBox="1"/>
          <p:nvPr/>
        </p:nvSpPr>
        <p:spPr>
          <a:xfrm>
            <a:off x="8090432" y="8189490"/>
            <a:ext cx="12853850" cy="369332"/>
          </a:xfrm>
          <a:prstGeom prst="rect">
            <a:avLst/>
          </a:prstGeom>
          <a:noFill/>
        </p:spPr>
        <p:txBody>
          <a:bodyPr wrap="square">
            <a:spAutoFit/>
          </a:bodyPr>
          <a:lstStyle/>
          <a:p>
            <a:r>
              <a:rPr lang="en-US" b="0" i="0" dirty="0">
                <a:solidFill>
                  <a:schemeClr val="bg1"/>
                </a:solidFill>
                <a:effectLst/>
                <a:latin typeface="Courier New" panose="02070309020205020404" pitchFamily="49" charset="0"/>
              </a:rPr>
              <a:t>Test Accuracy: 0.95008</a:t>
            </a:r>
            <a:endParaRPr lang="en-US" dirty="0">
              <a:solidFill>
                <a:schemeClr val="bg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87719" y="-2942560"/>
            <a:ext cx="8996085" cy="8996085"/>
          </a:xfrm>
          <a:custGeom>
            <a:avLst/>
            <a:gdLst/>
            <a:ahLst/>
            <a:cxnLst/>
            <a:rect l="l" t="t" r="r" b="b"/>
            <a:pathLst>
              <a:path w="8996085" h="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714326" y="6543974"/>
            <a:ext cx="5428652" cy="5428652"/>
          </a:xfrm>
          <a:custGeom>
            <a:avLst/>
            <a:gdLst/>
            <a:ahLst/>
            <a:cxnLst/>
            <a:rect l="l" t="t" r="r" b="b"/>
            <a:pathLst>
              <a:path w="5428652" h="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4925882" y="6874980"/>
            <a:ext cx="6095177" cy="6095177"/>
          </a:xfrm>
          <a:custGeom>
            <a:avLst/>
            <a:gdLst/>
            <a:ahLst/>
            <a:cxnLst/>
            <a:rect l="l" t="t" r="r" b="b"/>
            <a:pathLst>
              <a:path w="6095177" h="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320654">
            <a:off x="15023685" y="2224"/>
            <a:ext cx="4471230" cy="2308815"/>
          </a:xfrm>
          <a:custGeom>
            <a:avLst/>
            <a:gdLst/>
            <a:ahLst/>
            <a:cxnLst/>
            <a:rect l="l" t="t" r="r" b="b"/>
            <a:pathLst>
              <a:path w="4471230" h="2308815">
                <a:moveTo>
                  <a:pt x="0" y="0"/>
                </a:moveTo>
                <a:lnTo>
                  <a:pt x="4471230" y="0"/>
                </a:lnTo>
                <a:lnTo>
                  <a:pt x="4471230" y="2308815"/>
                </a:lnTo>
                <a:lnTo>
                  <a:pt x="0" y="2308815"/>
                </a:lnTo>
                <a:lnTo>
                  <a:pt x="0" y="0"/>
                </a:lnTo>
                <a:close/>
              </a:path>
            </a:pathLst>
          </a:custGeom>
          <a:blipFill>
            <a:blip r:embed="rId6"/>
            <a:stretch>
              <a:fillRect r="-5651"/>
            </a:stretch>
          </a:blipFill>
        </p:spPr>
        <p:txBody>
          <a:bodyPr/>
          <a:lstStyle/>
          <a:p>
            <a:endParaRPr lang="en-US"/>
          </a:p>
        </p:txBody>
      </p:sp>
      <p:sp>
        <p:nvSpPr>
          <p:cNvPr id="6" name="Freeform 6"/>
          <p:cNvSpPr/>
          <p:nvPr/>
        </p:nvSpPr>
        <p:spPr>
          <a:xfrm rot="4661459">
            <a:off x="-860948" y="8286627"/>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7"/>
            <a:stretch>
              <a:fillRect/>
            </a:stretch>
          </a:blipFill>
        </p:spPr>
        <p:txBody>
          <a:bodyPr/>
          <a:lstStyle/>
          <a:p>
            <a:endParaRPr lang="en-US"/>
          </a:p>
        </p:txBody>
      </p:sp>
      <p:sp>
        <p:nvSpPr>
          <p:cNvPr id="7" name="Freeform 7"/>
          <p:cNvSpPr/>
          <p:nvPr/>
        </p:nvSpPr>
        <p:spPr>
          <a:xfrm>
            <a:off x="15778223" y="6543974"/>
            <a:ext cx="7210834" cy="5994006"/>
          </a:xfrm>
          <a:custGeom>
            <a:avLst/>
            <a:gdLst/>
            <a:ahLst/>
            <a:cxnLst/>
            <a:rect l="l" t="t" r="r" b="b"/>
            <a:pathLst>
              <a:path w="7210834" h="5994006">
                <a:moveTo>
                  <a:pt x="0" y="0"/>
                </a:moveTo>
                <a:lnTo>
                  <a:pt x="7210834" y="0"/>
                </a:lnTo>
                <a:lnTo>
                  <a:pt x="7210834" y="5994006"/>
                </a:lnTo>
                <a:lnTo>
                  <a:pt x="0" y="5994006"/>
                </a:lnTo>
                <a:lnTo>
                  <a:pt x="0" y="0"/>
                </a:lnTo>
                <a:close/>
              </a:path>
            </a:pathLst>
          </a:custGeom>
          <a:blipFill>
            <a:blip r:embed="rId8"/>
            <a:stretch>
              <a:fillRect/>
            </a:stretch>
          </a:blipFill>
        </p:spPr>
        <p:txBody>
          <a:bodyPr/>
          <a:lstStyle/>
          <a:p>
            <a:endParaRPr lang="en-US"/>
          </a:p>
        </p:txBody>
      </p:sp>
      <p:sp>
        <p:nvSpPr>
          <p:cNvPr id="9" name="TextBox 9"/>
          <p:cNvSpPr txBox="1"/>
          <p:nvPr/>
        </p:nvSpPr>
        <p:spPr>
          <a:xfrm>
            <a:off x="528381" y="828675"/>
            <a:ext cx="13533203" cy="1476238"/>
          </a:xfrm>
          <a:prstGeom prst="rect">
            <a:avLst/>
          </a:prstGeom>
        </p:spPr>
        <p:txBody>
          <a:bodyPr lIns="0" tIns="0" rIns="0" bIns="0" rtlCol="0" anchor="t">
            <a:spAutoFit/>
          </a:bodyPr>
          <a:lstStyle/>
          <a:p>
            <a:pPr>
              <a:lnSpc>
                <a:spcPts val="13667"/>
              </a:lnSpc>
            </a:pPr>
            <a:r>
              <a:rPr lang="en-US" sz="5000" dirty="0">
                <a:solidFill>
                  <a:srgbClr val="FFFFFF"/>
                </a:solidFill>
                <a:latin typeface="Neue Machina Ultra-Bold"/>
              </a:rPr>
              <a:t>Random Forest hyperparameter tuning</a:t>
            </a:r>
          </a:p>
        </p:txBody>
      </p:sp>
      <p:sp>
        <p:nvSpPr>
          <p:cNvPr id="13" name="TextBox 12">
            <a:extLst>
              <a:ext uri="{FF2B5EF4-FFF2-40B4-BE49-F238E27FC236}">
                <a16:creationId xmlns:a16="http://schemas.microsoft.com/office/drawing/2014/main" id="{FB323376-77F3-CDA1-DD2F-81192A074AA3}"/>
              </a:ext>
            </a:extLst>
          </p:cNvPr>
          <p:cNvSpPr txBox="1"/>
          <p:nvPr/>
        </p:nvSpPr>
        <p:spPr>
          <a:xfrm>
            <a:off x="1391640" y="7912522"/>
            <a:ext cx="9142515" cy="507831"/>
          </a:xfrm>
          <a:prstGeom prst="rect">
            <a:avLst/>
          </a:prstGeom>
          <a:noFill/>
        </p:spPr>
        <p:txBody>
          <a:bodyPr wrap="square">
            <a:spAutoFit/>
          </a:bodyPr>
          <a:lstStyle/>
          <a:p>
            <a:r>
              <a:rPr lang="en-US" sz="2700" dirty="0">
                <a:solidFill>
                  <a:schemeClr val="bg1"/>
                </a:solidFill>
                <a:latin typeface="Courier New" panose="02070309020205020404" pitchFamily="49" charset="0"/>
              </a:rPr>
              <a:t>Test Accuracy: 0.95068</a:t>
            </a:r>
            <a:endParaRPr lang="en-US" sz="2700" dirty="0">
              <a:solidFill>
                <a:schemeClr val="bg1"/>
              </a:solidFill>
            </a:endParaRPr>
          </a:p>
        </p:txBody>
      </p:sp>
      <p:pic>
        <p:nvPicPr>
          <p:cNvPr id="10" name="Picture 9">
            <a:extLst>
              <a:ext uri="{FF2B5EF4-FFF2-40B4-BE49-F238E27FC236}">
                <a16:creationId xmlns:a16="http://schemas.microsoft.com/office/drawing/2014/main" id="{14C99979-2E78-9C95-AB22-29ADBE2FE21E}"/>
              </a:ext>
            </a:extLst>
          </p:cNvPr>
          <p:cNvPicPr>
            <a:picLocks noChangeAspect="1"/>
          </p:cNvPicPr>
          <p:nvPr/>
        </p:nvPicPr>
        <p:blipFill>
          <a:blip r:embed="rId9"/>
          <a:stretch>
            <a:fillRect/>
          </a:stretch>
        </p:blipFill>
        <p:spPr>
          <a:xfrm>
            <a:off x="1578739" y="2638111"/>
            <a:ext cx="7125066" cy="4686542"/>
          </a:xfrm>
          <a:prstGeom prst="rect">
            <a:avLst/>
          </a:prstGeom>
        </p:spPr>
      </p:pic>
      <p:pic>
        <p:nvPicPr>
          <p:cNvPr id="11" name="Picture 2">
            <a:extLst>
              <a:ext uri="{FF2B5EF4-FFF2-40B4-BE49-F238E27FC236}">
                <a16:creationId xmlns:a16="http://schemas.microsoft.com/office/drawing/2014/main" id="{C32E8DDF-CA28-9378-AA2D-32E79A98E2E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57242" y="2598419"/>
            <a:ext cx="5686230" cy="553176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C207846-C1BD-EF4A-AF0D-828D394FF6B3}"/>
              </a:ext>
            </a:extLst>
          </p:cNvPr>
          <p:cNvSpPr txBox="1"/>
          <p:nvPr/>
        </p:nvSpPr>
        <p:spPr>
          <a:xfrm>
            <a:off x="1578739" y="9885355"/>
            <a:ext cx="9142515" cy="507831"/>
          </a:xfrm>
          <a:prstGeom prst="rect">
            <a:avLst/>
          </a:prstGeom>
          <a:noFill/>
        </p:spPr>
        <p:txBody>
          <a:bodyPr wrap="square">
            <a:spAutoFit/>
          </a:bodyPr>
          <a:lstStyle/>
          <a:p>
            <a:r>
              <a:rPr lang="en-US" sz="2700" dirty="0">
                <a:solidFill>
                  <a:srgbClr val="212121"/>
                </a:solidFill>
                <a:latin typeface="Courier New" panose="02070309020205020404" pitchFamily="49" charset="0"/>
              </a:rPr>
              <a:t>Test Accuracy: 0.95068</a:t>
            </a:r>
            <a:endParaRPr lang="en-US" sz="2700" dirty="0"/>
          </a:p>
        </p:txBody>
      </p:sp>
    </p:spTree>
    <p:extLst>
      <p:ext uri="{BB962C8B-B14F-4D97-AF65-F5344CB8AC3E}">
        <p14:creationId xmlns:p14="http://schemas.microsoft.com/office/powerpoint/2010/main" val="3668361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87719" y="-2942560"/>
            <a:ext cx="8996085" cy="8996085"/>
          </a:xfrm>
          <a:custGeom>
            <a:avLst/>
            <a:gdLst/>
            <a:ahLst/>
            <a:cxnLst/>
            <a:rect l="l" t="t" r="r" b="b"/>
            <a:pathLst>
              <a:path w="8996085" h="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714326" y="6543974"/>
            <a:ext cx="5428652" cy="5428652"/>
          </a:xfrm>
          <a:custGeom>
            <a:avLst/>
            <a:gdLst/>
            <a:ahLst/>
            <a:cxnLst/>
            <a:rect l="l" t="t" r="r" b="b"/>
            <a:pathLst>
              <a:path w="5428652" h="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4925882" y="6874980"/>
            <a:ext cx="6095177" cy="6095177"/>
          </a:xfrm>
          <a:custGeom>
            <a:avLst/>
            <a:gdLst/>
            <a:ahLst/>
            <a:cxnLst/>
            <a:rect l="l" t="t" r="r" b="b"/>
            <a:pathLst>
              <a:path w="6095177" h="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320654">
            <a:off x="15023685" y="2224"/>
            <a:ext cx="4471230" cy="2308815"/>
          </a:xfrm>
          <a:custGeom>
            <a:avLst/>
            <a:gdLst/>
            <a:ahLst/>
            <a:cxnLst/>
            <a:rect l="l" t="t" r="r" b="b"/>
            <a:pathLst>
              <a:path w="4471230" h="2308815">
                <a:moveTo>
                  <a:pt x="0" y="0"/>
                </a:moveTo>
                <a:lnTo>
                  <a:pt x="4471230" y="0"/>
                </a:lnTo>
                <a:lnTo>
                  <a:pt x="4471230" y="2308815"/>
                </a:lnTo>
                <a:lnTo>
                  <a:pt x="0" y="2308815"/>
                </a:lnTo>
                <a:lnTo>
                  <a:pt x="0" y="0"/>
                </a:lnTo>
                <a:close/>
              </a:path>
            </a:pathLst>
          </a:custGeom>
          <a:blipFill>
            <a:blip r:embed="rId6"/>
            <a:stretch>
              <a:fillRect r="-5651"/>
            </a:stretch>
          </a:blipFill>
        </p:spPr>
        <p:txBody>
          <a:bodyPr/>
          <a:lstStyle/>
          <a:p>
            <a:endParaRPr lang="en-US"/>
          </a:p>
        </p:txBody>
      </p:sp>
      <p:sp>
        <p:nvSpPr>
          <p:cNvPr id="6" name="Freeform 6"/>
          <p:cNvSpPr/>
          <p:nvPr/>
        </p:nvSpPr>
        <p:spPr>
          <a:xfrm rot="4661459">
            <a:off x="-860948" y="8286627"/>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7"/>
            <a:stretch>
              <a:fillRect/>
            </a:stretch>
          </a:blipFill>
        </p:spPr>
        <p:txBody>
          <a:bodyPr/>
          <a:lstStyle/>
          <a:p>
            <a:endParaRPr lang="en-US"/>
          </a:p>
        </p:txBody>
      </p:sp>
      <p:sp>
        <p:nvSpPr>
          <p:cNvPr id="7" name="Freeform 7"/>
          <p:cNvSpPr/>
          <p:nvPr/>
        </p:nvSpPr>
        <p:spPr>
          <a:xfrm>
            <a:off x="15778223" y="6543974"/>
            <a:ext cx="7210834" cy="5994006"/>
          </a:xfrm>
          <a:custGeom>
            <a:avLst/>
            <a:gdLst/>
            <a:ahLst/>
            <a:cxnLst/>
            <a:rect l="l" t="t" r="r" b="b"/>
            <a:pathLst>
              <a:path w="7210834" h="5994006">
                <a:moveTo>
                  <a:pt x="0" y="0"/>
                </a:moveTo>
                <a:lnTo>
                  <a:pt x="7210834" y="0"/>
                </a:lnTo>
                <a:lnTo>
                  <a:pt x="7210834" y="5994006"/>
                </a:lnTo>
                <a:lnTo>
                  <a:pt x="0" y="5994006"/>
                </a:lnTo>
                <a:lnTo>
                  <a:pt x="0" y="0"/>
                </a:lnTo>
                <a:close/>
              </a:path>
            </a:pathLst>
          </a:custGeom>
          <a:blipFill>
            <a:blip r:embed="rId8"/>
            <a:stretch>
              <a:fillRect/>
            </a:stretch>
          </a:blipFill>
        </p:spPr>
        <p:txBody>
          <a:bodyPr/>
          <a:lstStyle/>
          <a:p>
            <a:endParaRPr lang="en-US"/>
          </a:p>
        </p:txBody>
      </p:sp>
      <p:sp>
        <p:nvSpPr>
          <p:cNvPr id="9" name="TextBox 9"/>
          <p:cNvSpPr txBox="1"/>
          <p:nvPr/>
        </p:nvSpPr>
        <p:spPr>
          <a:xfrm>
            <a:off x="528381" y="828675"/>
            <a:ext cx="13533203" cy="1476238"/>
          </a:xfrm>
          <a:prstGeom prst="rect">
            <a:avLst/>
          </a:prstGeom>
        </p:spPr>
        <p:txBody>
          <a:bodyPr lIns="0" tIns="0" rIns="0" bIns="0" rtlCol="0" anchor="t">
            <a:spAutoFit/>
          </a:bodyPr>
          <a:lstStyle/>
          <a:p>
            <a:pPr>
              <a:lnSpc>
                <a:spcPts val="13667"/>
              </a:lnSpc>
            </a:pPr>
            <a:r>
              <a:rPr lang="en-US" sz="5000" dirty="0">
                <a:solidFill>
                  <a:srgbClr val="FFFFFF"/>
                </a:solidFill>
                <a:latin typeface="Neue Machina Ultra-Bold"/>
              </a:rPr>
              <a:t>Over Sampling using SMOTE </a:t>
            </a:r>
          </a:p>
        </p:txBody>
      </p:sp>
      <p:sp>
        <p:nvSpPr>
          <p:cNvPr id="14" name="TextBox 13">
            <a:extLst>
              <a:ext uri="{FF2B5EF4-FFF2-40B4-BE49-F238E27FC236}">
                <a16:creationId xmlns:a16="http://schemas.microsoft.com/office/drawing/2014/main" id="{7C207846-C1BD-EF4A-AF0D-828D394FF6B3}"/>
              </a:ext>
            </a:extLst>
          </p:cNvPr>
          <p:cNvSpPr txBox="1"/>
          <p:nvPr/>
        </p:nvSpPr>
        <p:spPr>
          <a:xfrm>
            <a:off x="1578739" y="9885355"/>
            <a:ext cx="9142515" cy="507831"/>
          </a:xfrm>
          <a:prstGeom prst="rect">
            <a:avLst/>
          </a:prstGeom>
          <a:noFill/>
        </p:spPr>
        <p:txBody>
          <a:bodyPr wrap="square">
            <a:spAutoFit/>
          </a:bodyPr>
          <a:lstStyle/>
          <a:p>
            <a:r>
              <a:rPr lang="en-US" sz="2700" dirty="0">
                <a:solidFill>
                  <a:srgbClr val="212121"/>
                </a:solidFill>
                <a:latin typeface="Courier New" panose="02070309020205020404" pitchFamily="49" charset="0"/>
              </a:rPr>
              <a:t>Test Accuracy: 0.95068</a:t>
            </a:r>
            <a:endParaRPr lang="en-US" sz="2700" dirty="0"/>
          </a:p>
        </p:txBody>
      </p:sp>
      <p:pic>
        <p:nvPicPr>
          <p:cNvPr id="12" name="Picture 11" descr="A screenshot of a computer&#10;&#10;Description automatically generated">
            <a:extLst>
              <a:ext uri="{FF2B5EF4-FFF2-40B4-BE49-F238E27FC236}">
                <a16:creationId xmlns:a16="http://schemas.microsoft.com/office/drawing/2014/main" id="{583F5297-1A42-7A5F-089D-57775998CBA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27112" y="2608452"/>
            <a:ext cx="6248400" cy="6248400"/>
          </a:xfrm>
          <a:prstGeom prst="rect">
            <a:avLst/>
          </a:prstGeom>
        </p:spPr>
      </p:pic>
    </p:spTree>
    <p:extLst>
      <p:ext uri="{BB962C8B-B14F-4D97-AF65-F5344CB8AC3E}">
        <p14:creationId xmlns:p14="http://schemas.microsoft.com/office/powerpoint/2010/main" val="7452886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87719" y="-2942560"/>
            <a:ext cx="8996085" cy="8996085"/>
          </a:xfrm>
          <a:custGeom>
            <a:avLst/>
            <a:gdLst/>
            <a:ahLst/>
            <a:cxnLst/>
            <a:rect l="l" t="t" r="r" b="b"/>
            <a:pathLst>
              <a:path w="8996085" h="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714326" y="6543974"/>
            <a:ext cx="5428652" cy="5428652"/>
          </a:xfrm>
          <a:custGeom>
            <a:avLst/>
            <a:gdLst/>
            <a:ahLst/>
            <a:cxnLst/>
            <a:rect l="l" t="t" r="r" b="b"/>
            <a:pathLst>
              <a:path w="5428652" h="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4925882" y="6874980"/>
            <a:ext cx="6095177" cy="6095177"/>
          </a:xfrm>
          <a:custGeom>
            <a:avLst/>
            <a:gdLst/>
            <a:ahLst/>
            <a:cxnLst/>
            <a:rect l="l" t="t" r="r" b="b"/>
            <a:pathLst>
              <a:path w="6095177" h="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320654">
            <a:off x="15023685" y="2224"/>
            <a:ext cx="4471230" cy="2308815"/>
          </a:xfrm>
          <a:custGeom>
            <a:avLst/>
            <a:gdLst/>
            <a:ahLst/>
            <a:cxnLst/>
            <a:rect l="l" t="t" r="r" b="b"/>
            <a:pathLst>
              <a:path w="4471230" h="2308815">
                <a:moveTo>
                  <a:pt x="0" y="0"/>
                </a:moveTo>
                <a:lnTo>
                  <a:pt x="4471230" y="0"/>
                </a:lnTo>
                <a:lnTo>
                  <a:pt x="4471230" y="2308815"/>
                </a:lnTo>
                <a:lnTo>
                  <a:pt x="0" y="2308815"/>
                </a:lnTo>
                <a:lnTo>
                  <a:pt x="0" y="0"/>
                </a:lnTo>
                <a:close/>
              </a:path>
            </a:pathLst>
          </a:custGeom>
          <a:blipFill>
            <a:blip r:embed="rId6"/>
            <a:stretch>
              <a:fillRect r="-5651"/>
            </a:stretch>
          </a:blipFill>
        </p:spPr>
        <p:txBody>
          <a:bodyPr/>
          <a:lstStyle/>
          <a:p>
            <a:endParaRPr lang="en-US"/>
          </a:p>
        </p:txBody>
      </p:sp>
      <p:sp>
        <p:nvSpPr>
          <p:cNvPr id="6" name="Freeform 6"/>
          <p:cNvSpPr/>
          <p:nvPr/>
        </p:nvSpPr>
        <p:spPr>
          <a:xfrm rot="4661459">
            <a:off x="-860948" y="8286627"/>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7"/>
            <a:stretch>
              <a:fillRect/>
            </a:stretch>
          </a:blipFill>
        </p:spPr>
        <p:txBody>
          <a:bodyPr/>
          <a:lstStyle/>
          <a:p>
            <a:endParaRPr lang="en-US"/>
          </a:p>
        </p:txBody>
      </p:sp>
      <p:sp>
        <p:nvSpPr>
          <p:cNvPr id="7" name="Freeform 7"/>
          <p:cNvSpPr/>
          <p:nvPr/>
        </p:nvSpPr>
        <p:spPr>
          <a:xfrm>
            <a:off x="15778223" y="6543974"/>
            <a:ext cx="7210834" cy="5994006"/>
          </a:xfrm>
          <a:custGeom>
            <a:avLst/>
            <a:gdLst/>
            <a:ahLst/>
            <a:cxnLst/>
            <a:rect l="l" t="t" r="r" b="b"/>
            <a:pathLst>
              <a:path w="7210834" h="5994006">
                <a:moveTo>
                  <a:pt x="0" y="0"/>
                </a:moveTo>
                <a:lnTo>
                  <a:pt x="7210834" y="0"/>
                </a:lnTo>
                <a:lnTo>
                  <a:pt x="7210834" y="5994006"/>
                </a:lnTo>
                <a:lnTo>
                  <a:pt x="0" y="5994006"/>
                </a:lnTo>
                <a:lnTo>
                  <a:pt x="0" y="0"/>
                </a:lnTo>
                <a:close/>
              </a:path>
            </a:pathLst>
          </a:custGeom>
          <a:blipFill>
            <a:blip r:embed="rId8"/>
            <a:stretch>
              <a:fillRect/>
            </a:stretch>
          </a:blipFill>
        </p:spPr>
        <p:txBody>
          <a:bodyPr/>
          <a:lstStyle/>
          <a:p>
            <a:endParaRPr lang="en-US"/>
          </a:p>
        </p:txBody>
      </p:sp>
      <p:sp>
        <p:nvSpPr>
          <p:cNvPr id="9" name="TextBox 9"/>
          <p:cNvSpPr txBox="1"/>
          <p:nvPr/>
        </p:nvSpPr>
        <p:spPr>
          <a:xfrm>
            <a:off x="528381" y="828675"/>
            <a:ext cx="13533203" cy="1488934"/>
          </a:xfrm>
          <a:prstGeom prst="rect">
            <a:avLst/>
          </a:prstGeom>
        </p:spPr>
        <p:txBody>
          <a:bodyPr lIns="0" tIns="0" rIns="0" bIns="0" rtlCol="0" anchor="t">
            <a:spAutoFit/>
          </a:bodyPr>
          <a:lstStyle/>
          <a:p>
            <a:pPr>
              <a:lnSpc>
                <a:spcPts val="13667"/>
              </a:lnSpc>
            </a:pPr>
            <a:r>
              <a:rPr lang="en-US" sz="5400" dirty="0">
                <a:solidFill>
                  <a:srgbClr val="FFFFFF"/>
                </a:solidFill>
                <a:latin typeface="Neue Machina Ultra-Bold"/>
              </a:rPr>
              <a:t>Random Forest after Oversampling</a:t>
            </a:r>
          </a:p>
        </p:txBody>
      </p:sp>
      <p:pic>
        <p:nvPicPr>
          <p:cNvPr id="10" name="Picture 2">
            <a:extLst>
              <a:ext uri="{FF2B5EF4-FFF2-40B4-BE49-F238E27FC236}">
                <a16:creationId xmlns:a16="http://schemas.microsoft.com/office/drawing/2014/main" id="{C5189128-6AC7-5ED4-D4D3-0747CCAF87A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5358" y="3508326"/>
            <a:ext cx="5594112" cy="54421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85AE107-04D2-E2BD-A641-03138E4E450E}"/>
              </a:ext>
            </a:extLst>
          </p:cNvPr>
          <p:cNvSpPr txBox="1"/>
          <p:nvPr/>
        </p:nvSpPr>
        <p:spPr>
          <a:xfrm>
            <a:off x="8294172" y="3975852"/>
            <a:ext cx="9142515" cy="1846659"/>
          </a:xfrm>
          <a:prstGeom prst="rect">
            <a:avLst/>
          </a:prstGeom>
          <a:noFill/>
        </p:spPr>
        <p:txBody>
          <a:bodyPr wrap="square">
            <a:spAutoFit/>
          </a:bodyPr>
          <a:lstStyle/>
          <a:p>
            <a:r>
              <a:rPr lang="en-US" sz="2700" dirty="0">
                <a:solidFill>
                  <a:schemeClr val="bg1"/>
                </a:solidFill>
                <a:latin typeface="Courier New" panose="02070309020205020404" pitchFamily="49" charset="0"/>
              </a:rPr>
              <a:t>Training Accuracy: 0.9999045173884444</a:t>
            </a:r>
          </a:p>
          <a:p>
            <a:pPr defTabSz="1371600" eaLnBrk="0" fontAlgn="base" hangingPunct="0">
              <a:spcBef>
                <a:spcPct val="0"/>
              </a:spcBef>
              <a:spcAft>
                <a:spcPct val="0"/>
              </a:spcAft>
            </a:pPr>
            <a:r>
              <a:rPr lang="en-US" altLang="en-US" sz="2800" dirty="0">
                <a:solidFill>
                  <a:schemeClr val="bg1"/>
                </a:solidFill>
                <a:latin typeface="Courier New" panose="02070309020205020404" pitchFamily="49" charset="0"/>
                <a:cs typeface="Courier New" panose="02070309020205020404" pitchFamily="49" charset="0"/>
              </a:rPr>
              <a:t>Test Accuracy: 0.9855715164760551 </a:t>
            </a:r>
          </a:p>
          <a:p>
            <a:pPr defTabSz="1371600" eaLnBrk="0" fontAlgn="base" hangingPunct="0">
              <a:spcBef>
                <a:spcPct val="0"/>
              </a:spcBef>
              <a:spcAft>
                <a:spcPct val="0"/>
              </a:spcAft>
            </a:pPr>
            <a:endParaRPr lang="en-US" altLang="en-US" sz="3200" dirty="0">
              <a:latin typeface="Arial" panose="020B0604020202020204" pitchFamily="34" charset="0"/>
            </a:endParaRPr>
          </a:p>
          <a:p>
            <a:endParaRPr lang="en-US" sz="2700" dirty="0">
              <a:solidFill>
                <a:schemeClr val="bg1"/>
              </a:solidFill>
            </a:endParaRPr>
          </a:p>
        </p:txBody>
      </p:sp>
    </p:spTree>
    <p:extLst>
      <p:ext uri="{BB962C8B-B14F-4D97-AF65-F5344CB8AC3E}">
        <p14:creationId xmlns:p14="http://schemas.microsoft.com/office/powerpoint/2010/main" val="1147623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87719" y="-2942560"/>
            <a:ext cx="8996085" cy="8996085"/>
          </a:xfrm>
          <a:custGeom>
            <a:avLst/>
            <a:gdLst/>
            <a:ahLst/>
            <a:cxnLst/>
            <a:rect l="l" t="t" r="r" b="b"/>
            <a:pathLst>
              <a:path w="8996085" h="8996085">
                <a:moveTo>
                  <a:pt x="0" y="0"/>
                </a:moveTo>
                <a:lnTo>
                  <a:pt x="8996085" y="0"/>
                </a:lnTo>
                <a:lnTo>
                  <a:pt x="8996085" y="8996085"/>
                </a:lnTo>
                <a:lnTo>
                  <a:pt x="0" y="89960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2714326" y="6543974"/>
            <a:ext cx="5428652" cy="5428652"/>
          </a:xfrm>
          <a:custGeom>
            <a:avLst/>
            <a:gdLst/>
            <a:ahLst/>
            <a:cxnLst/>
            <a:rect l="l" t="t" r="r" b="b"/>
            <a:pathLst>
              <a:path w="5428652" h="5428652">
                <a:moveTo>
                  <a:pt x="0" y="0"/>
                </a:moveTo>
                <a:lnTo>
                  <a:pt x="5428652" y="0"/>
                </a:lnTo>
                <a:lnTo>
                  <a:pt x="5428652" y="5428652"/>
                </a:lnTo>
                <a:lnTo>
                  <a:pt x="0" y="54286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Freeform 4"/>
          <p:cNvSpPr/>
          <p:nvPr/>
        </p:nvSpPr>
        <p:spPr>
          <a:xfrm>
            <a:off x="14925882" y="6874980"/>
            <a:ext cx="6095177" cy="6095177"/>
          </a:xfrm>
          <a:custGeom>
            <a:avLst/>
            <a:gdLst/>
            <a:ahLst/>
            <a:cxnLst/>
            <a:rect l="l" t="t" r="r" b="b"/>
            <a:pathLst>
              <a:path w="6095177" h="6095177">
                <a:moveTo>
                  <a:pt x="0" y="0"/>
                </a:moveTo>
                <a:lnTo>
                  <a:pt x="6095177" y="0"/>
                </a:lnTo>
                <a:lnTo>
                  <a:pt x="6095177" y="6095177"/>
                </a:lnTo>
                <a:lnTo>
                  <a:pt x="0" y="60951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320654">
            <a:off x="15023685" y="2224"/>
            <a:ext cx="4471230" cy="2308815"/>
          </a:xfrm>
          <a:custGeom>
            <a:avLst/>
            <a:gdLst/>
            <a:ahLst/>
            <a:cxnLst/>
            <a:rect l="l" t="t" r="r" b="b"/>
            <a:pathLst>
              <a:path w="4471230" h="2308815">
                <a:moveTo>
                  <a:pt x="0" y="0"/>
                </a:moveTo>
                <a:lnTo>
                  <a:pt x="4471230" y="0"/>
                </a:lnTo>
                <a:lnTo>
                  <a:pt x="4471230" y="2308815"/>
                </a:lnTo>
                <a:lnTo>
                  <a:pt x="0" y="2308815"/>
                </a:lnTo>
                <a:lnTo>
                  <a:pt x="0" y="0"/>
                </a:lnTo>
                <a:close/>
              </a:path>
            </a:pathLst>
          </a:custGeom>
          <a:blipFill>
            <a:blip r:embed="rId7"/>
            <a:stretch>
              <a:fillRect r="-5651"/>
            </a:stretch>
          </a:blipFill>
        </p:spPr>
        <p:txBody>
          <a:bodyPr/>
          <a:lstStyle/>
          <a:p>
            <a:endParaRPr lang="en-US"/>
          </a:p>
        </p:txBody>
      </p:sp>
      <p:sp>
        <p:nvSpPr>
          <p:cNvPr id="6" name="Freeform 6"/>
          <p:cNvSpPr/>
          <p:nvPr/>
        </p:nvSpPr>
        <p:spPr>
          <a:xfrm rot="4661459">
            <a:off x="-860948" y="8286627"/>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8"/>
            <a:stretch>
              <a:fillRect/>
            </a:stretch>
          </a:blipFill>
        </p:spPr>
        <p:txBody>
          <a:bodyPr/>
          <a:lstStyle/>
          <a:p>
            <a:endParaRPr lang="en-US"/>
          </a:p>
        </p:txBody>
      </p:sp>
      <p:sp>
        <p:nvSpPr>
          <p:cNvPr id="7" name="Freeform 7"/>
          <p:cNvSpPr/>
          <p:nvPr/>
        </p:nvSpPr>
        <p:spPr>
          <a:xfrm>
            <a:off x="15778223" y="6543974"/>
            <a:ext cx="7210834" cy="5994006"/>
          </a:xfrm>
          <a:custGeom>
            <a:avLst/>
            <a:gdLst/>
            <a:ahLst/>
            <a:cxnLst/>
            <a:rect l="l" t="t" r="r" b="b"/>
            <a:pathLst>
              <a:path w="7210834" h="5994006">
                <a:moveTo>
                  <a:pt x="0" y="0"/>
                </a:moveTo>
                <a:lnTo>
                  <a:pt x="7210834" y="0"/>
                </a:lnTo>
                <a:lnTo>
                  <a:pt x="7210834" y="5994006"/>
                </a:lnTo>
                <a:lnTo>
                  <a:pt x="0" y="5994006"/>
                </a:lnTo>
                <a:lnTo>
                  <a:pt x="0" y="0"/>
                </a:lnTo>
                <a:close/>
              </a:path>
            </a:pathLst>
          </a:custGeom>
          <a:blipFill>
            <a:blip r:embed="rId9"/>
            <a:stretch>
              <a:fillRect/>
            </a:stretch>
          </a:blipFill>
        </p:spPr>
        <p:txBody>
          <a:bodyPr/>
          <a:lstStyle/>
          <a:p>
            <a:endParaRPr lang="en-US"/>
          </a:p>
        </p:txBody>
      </p:sp>
      <p:sp>
        <p:nvSpPr>
          <p:cNvPr id="9" name="TextBox 9"/>
          <p:cNvSpPr txBox="1"/>
          <p:nvPr/>
        </p:nvSpPr>
        <p:spPr>
          <a:xfrm>
            <a:off x="528381" y="828675"/>
            <a:ext cx="13533203" cy="1527021"/>
          </a:xfrm>
          <a:prstGeom prst="rect">
            <a:avLst/>
          </a:prstGeom>
        </p:spPr>
        <p:txBody>
          <a:bodyPr lIns="0" tIns="0" rIns="0" bIns="0" rtlCol="0" anchor="t">
            <a:spAutoFit/>
          </a:bodyPr>
          <a:lstStyle/>
          <a:p>
            <a:pPr>
              <a:lnSpc>
                <a:spcPts val="13667"/>
              </a:lnSpc>
            </a:pPr>
            <a:r>
              <a:rPr lang="en-US" sz="6600" dirty="0">
                <a:solidFill>
                  <a:srgbClr val="FFFFFF"/>
                </a:solidFill>
                <a:latin typeface="Neue Machina Ultra-Bold"/>
              </a:rPr>
              <a:t>KNN algorithm</a:t>
            </a:r>
          </a:p>
        </p:txBody>
      </p:sp>
      <p:pic>
        <p:nvPicPr>
          <p:cNvPr id="10" name="Picture 2">
            <a:extLst>
              <a:ext uri="{FF2B5EF4-FFF2-40B4-BE49-F238E27FC236}">
                <a16:creationId xmlns:a16="http://schemas.microsoft.com/office/drawing/2014/main" id="{8E636362-A01C-B8F0-F0E3-8A252A33368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14119" y="2668224"/>
            <a:ext cx="8372475" cy="661511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73404B8B-7062-FC38-9A73-4F6FE7BD6295}"/>
              </a:ext>
            </a:extLst>
          </p:cNvPr>
          <p:cNvPicPr>
            <a:picLocks noChangeAspect="1"/>
          </p:cNvPicPr>
          <p:nvPr/>
        </p:nvPicPr>
        <p:blipFill>
          <a:blip r:embed="rId11"/>
          <a:stretch>
            <a:fillRect/>
          </a:stretch>
        </p:blipFill>
        <p:spPr>
          <a:xfrm>
            <a:off x="1127121" y="4810364"/>
            <a:ext cx="6610689" cy="2714765"/>
          </a:xfrm>
          <a:prstGeom prst="rect">
            <a:avLst/>
          </a:prstGeom>
        </p:spPr>
      </p:pic>
      <p:sp>
        <p:nvSpPr>
          <p:cNvPr id="12" name="TextBox 11">
            <a:extLst>
              <a:ext uri="{FF2B5EF4-FFF2-40B4-BE49-F238E27FC236}">
                <a16:creationId xmlns:a16="http://schemas.microsoft.com/office/drawing/2014/main" id="{19217C03-5C4B-324C-F8E8-7F3A9BF8B38B}"/>
              </a:ext>
            </a:extLst>
          </p:cNvPr>
          <p:cNvSpPr txBox="1"/>
          <p:nvPr/>
        </p:nvSpPr>
        <p:spPr>
          <a:xfrm>
            <a:off x="2289256" y="7872464"/>
            <a:ext cx="12849726" cy="1200329"/>
          </a:xfrm>
          <a:prstGeom prst="rect">
            <a:avLst/>
          </a:prstGeom>
          <a:noFill/>
        </p:spPr>
        <p:txBody>
          <a:bodyPr wrap="square">
            <a:spAutoFit/>
          </a:bodyPr>
          <a:lstStyle/>
          <a:p>
            <a:r>
              <a:rPr lang="en-US" sz="1800" dirty="0">
                <a:solidFill>
                  <a:schemeClr val="bg1"/>
                </a:solidFill>
                <a:latin typeface="Courier New" panose="02070309020205020404" pitchFamily="49" charset="0"/>
              </a:rPr>
              <a:t>0 – Severity 1</a:t>
            </a:r>
          </a:p>
          <a:p>
            <a:r>
              <a:rPr lang="en-US" dirty="0">
                <a:solidFill>
                  <a:schemeClr val="bg1"/>
                </a:solidFill>
                <a:latin typeface="Courier New" panose="02070309020205020404" pitchFamily="49" charset="0"/>
              </a:rPr>
              <a:t>1 – Severity 2</a:t>
            </a:r>
          </a:p>
          <a:p>
            <a:r>
              <a:rPr lang="en-US" dirty="0">
                <a:solidFill>
                  <a:schemeClr val="bg1"/>
                </a:solidFill>
                <a:latin typeface="Courier New" panose="02070309020205020404" pitchFamily="49" charset="0"/>
              </a:rPr>
              <a:t>2 – Severity 3</a:t>
            </a:r>
          </a:p>
          <a:p>
            <a:r>
              <a:rPr lang="en-US" sz="1800" dirty="0">
                <a:solidFill>
                  <a:schemeClr val="bg1"/>
                </a:solidFill>
                <a:latin typeface="Courier New" panose="02070309020205020404" pitchFamily="49" charset="0"/>
              </a:rPr>
              <a:t>3 – Severi</a:t>
            </a:r>
            <a:r>
              <a:rPr lang="en-US" dirty="0">
                <a:solidFill>
                  <a:schemeClr val="bg1"/>
                </a:solidFill>
                <a:latin typeface="Courier New" panose="02070309020205020404" pitchFamily="49" charset="0"/>
              </a:rPr>
              <a:t>ty 4</a:t>
            </a:r>
          </a:p>
        </p:txBody>
      </p:sp>
      <p:sp>
        <p:nvSpPr>
          <p:cNvPr id="15" name="TextBox 14">
            <a:extLst>
              <a:ext uri="{FF2B5EF4-FFF2-40B4-BE49-F238E27FC236}">
                <a16:creationId xmlns:a16="http://schemas.microsoft.com/office/drawing/2014/main" id="{BFE0707E-DCE5-A1A5-78F8-40B0429F351C}"/>
              </a:ext>
            </a:extLst>
          </p:cNvPr>
          <p:cNvSpPr txBox="1"/>
          <p:nvPr/>
        </p:nvSpPr>
        <p:spPr>
          <a:xfrm>
            <a:off x="1127121" y="3669696"/>
            <a:ext cx="7373853" cy="646331"/>
          </a:xfrm>
          <a:prstGeom prst="rect">
            <a:avLst/>
          </a:prstGeom>
          <a:noFill/>
        </p:spPr>
        <p:txBody>
          <a:bodyPr wrap="square">
            <a:spAutoFit/>
          </a:bodyPr>
          <a:lstStyle/>
          <a:p>
            <a:r>
              <a:rPr lang="en-US" b="0" i="0" dirty="0">
                <a:solidFill>
                  <a:schemeClr val="bg1"/>
                </a:solidFill>
                <a:effectLst/>
                <a:latin typeface="Courier New" panose="02070309020205020404" pitchFamily="49" charset="0"/>
              </a:rPr>
              <a:t>[K-Nearest Neighbors (KNN)] Accuracy score: 0.944. [K-Nearest Neighbors (KNN)] Score: 0.944.</a:t>
            </a:r>
            <a:endParaRPr lang="en-US" dirty="0">
              <a:solidFill>
                <a:schemeClr val="bg1"/>
              </a:solidFill>
            </a:endParaRPr>
          </a:p>
        </p:txBody>
      </p:sp>
    </p:spTree>
    <p:extLst>
      <p:ext uri="{BB962C8B-B14F-4D97-AF65-F5344CB8AC3E}">
        <p14:creationId xmlns:p14="http://schemas.microsoft.com/office/powerpoint/2010/main" val="1126986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87719" y="-2942560"/>
            <a:ext cx="8996085" cy="8996085"/>
          </a:xfrm>
          <a:custGeom>
            <a:avLst/>
            <a:gdLst/>
            <a:ahLst/>
            <a:cxnLst/>
            <a:rect l="l" t="t" r="r" b="b"/>
            <a:pathLst>
              <a:path w="8996085" h="8996085">
                <a:moveTo>
                  <a:pt x="0" y="0"/>
                </a:moveTo>
                <a:lnTo>
                  <a:pt x="8996085" y="0"/>
                </a:lnTo>
                <a:lnTo>
                  <a:pt x="8996085" y="8996085"/>
                </a:lnTo>
                <a:lnTo>
                  <a:pt x="0" y="89960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2714326" y="6543974"/>
            <a:ext cx="5428652" cy="5428652"/>
          </a:xfrm>
          <a:custGeom>
            <a:avLst/>
            <a:gdLst/>
            <a:ahLst/>
            <a:cxnLst/>
            <a:rect l="l" t="t" r="r" b="b"/>
            <a:pathLst>
              <a:path w="5428652" h="5428652">
                <a:moveTo>
                  <a:pt x="0" y="0"/>
                </a:moveTo>
                <a:lnTo>
                  <a:pt x="5428652" y="0"/>
                </a:lnTo>
                <a:lnTo>
                  <a:pt x="5428652" y="5428652"/>
                </a:lnTo>
                <a:lnTo>
                  <a:pt x="0" y="54286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Freeform 4"/>
          <p:cNvSpPr/>
          <p:nvPr/>
        </p:nvSpPr>
        <p:spPr>
          <a:xfrm>
            <a:off x="14925882" y="6874980"/>
            <a:ext cx="6095177" cy="6095177"/>
          </a:xfrm>
          <a:custGeom>
            <a:avLst/>
            <a:gdLst/>
            <a:ahLst/>
            <a:cxnLst/>
            <a:rect l="l" t="t" r="r" b="b"/>
            <a:pathLst>
              <a:path w="6095177" h="6095177">
                <a:moveTo>
                  <a:pt x="0" y="0"/>
                </a:moveTo>
                <a:lnTo>
                  <a:pt x="6095177" y="0"/>
                </a:lnTo>
                <a:lnTo>
                  <a:pt x="6095177" y="6095177"/>
                </a:lnTo>
                <a:lnTo>
                  <a:pt x="0" y="60951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320654">
            <a:off x="15023685" y="2224"/>
            <a:ext cx="4471230" cy="2308815"/>
          </a:xfrm>
          <a:custGeom>
            <a:avLst/>
            <a:gdLst/>
            <a:ahLst/>
            <a:cxnLst/>
            <a:rect l="l" t="t" r="r" b="b"/>
            <a:pathLst>
              <a:path w="4471230" h="2308815">
                <a:moveTo>
                  <a:pt x="0" y="0"/>
                </a:moveTo>
                <a:lnTo>
                  <a:pt x="4471230" y="0"/>
                </a:lnTo>
                <a:lnTo>
                  <a:pt x="4471230" y="2308815"/>
                </a:lnTo>
                <a:lnTo>
                  <a:pt x="0" y="2308815"/>
                </a:lnTo>
                <a:lnTo>
                  <a:pt x="0" y="0"/>
                </a:lnTo>
                <a:close/>
              </a:path>
            </a:pathLst>
          </a:custGeom>
          <a:blipFill>
            <a:blip r:embed="rId7"/>
            <a:stretch>
              <a:fillRect r="-5651"/>
            </a:stretch>
          </a:blipFill>
        </p:spPr>
        <p:txBody>
          <a:bodyPr/>
          <a:lstStyle/>
          <a:p>
            <a:endParaRPr lang="en-US"/>
          </a:p>
        </p:txBody>
      </p:sp>
      <p:sp>
        <p:nvSpPr>
          <p:cNvPr id="6" name="Freeform 6"/>
          <p:cNvSpPr/>
          <p:nvPr/>
        </p:nvSpPr>
        <p:spPr>
          <a:xfrm rot="4661459">
            <a:off x="-860948" y="8286627"/>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8"/>
            <a:stretch>
              <a:fillRect/>
            </a:stretch>
          </a:blipFill>
        </p:spPr>
        <p:txBody>
          <a:bodyPr/>
          <a:lstStyle/>
          <a:p>
            <a:endParaRPr lang="en-US"/>
          </a:p>
        </p:txBody>
      </p:sp>
      <p:sp>
        <p:nvSpPr>
          <p:cNvPr id="7" name="Freeform 7"/>
          <p:cNvSpPr/>
          <p:nvPr/>
        </p:nvSpPr>
        <p:spPr>
          <a:xfrm>
            <a:off x="15778223" y="6543974"/>
            <a:ext cx="7210834" cy="5994006"/>
          </a:xfrm>
          <a:custGeom>
            <a:avLst/>
            <a:gdLst/>
            <a:ahLst/>
            <a:cxnLst/>
            <a:rect l="l" t="t" r="r" b="b"/>
            <a:pathLst>
              <a:path w="7210834" h="5994006">
                <a:moveTo>
                  <a:pt x="0" y="0"/>
                </a:moveTo>
                <a:lnTo>
                  <a:pt x="7210834" y="0"/>
                </a:lnTo>
                <a:lnTo>
                  <a:pt x="7210834" y="5994006"/>
                </a:lnTo>
                <a:lnTo>
                  <a:pt x="0" y="5994006"/>
                </a:lnTo>
                <a:lnTo>
                  <a:pt x="0" y="0"/>
                </a:lnTo>
                <a:close/>
              </a:path>
            </a:pathLst>
          </a:custGeom>
          <a:blipFill>
            <a:blip r:embed="rId9"/>
            <a:stretch>
              <a:fillRect/>
            </a:stretch>
          </a:blipFill>
        </p:spPr>
        <p:txBody>
          <a:bodyPr/>
          <a:lstStyle/>
          <a:p>
            <a:endParaRPr lang="en-US"/>
          </a:p>
        </p:txBody>
      </p:sp>
      <p:pic>
        <p:nvPicPr>
          <p:cNvPr id="8" name="Picture 7">
            <a:extLst>
              <a:ext uri="{FF2B5EF4-FFF2-40B4-BE49-F238E27FC236}">
                <a16:creationId xmlns:a16="http://schemas.microsoft.com/office/drawing/2014/main" id="{66FF7CA2-8103-1B85-682A-0A62B573934B}"/>
              </a:ext>
            </a:extLst>
          </p:cNvPr>
          <p:cNvPicPr>
            <a:picLocks noChangeAspect="1"/>
          </p:cNvPicPr>
          <p:nvPr/>
        </p:nvPicPr>
        <p:blipFill>
          <a:blip r:embed="rId10"/>
          <a:stretch>
            <a:fillRect/>
          </a:stretch>
        </p:blipFill>
        <p:spPr>
          <a:xfrm>
            <a:off x="863845" y="2943659"/>
            <a:ext cx="16726760" cy="5124714"/>
          </a:xfrm>
          <a:prstGeom prst="rect">
            <a:avLst/>
          </a:prstGeom>
        </p:spPr>
      </p:pic>
      <p:sp>
        <p:nvSpPr>
          <p:cNvPr id="9" name="Title 8">
            <a:extLst>
              <a:ext uri="{FF2B5EF4-FFF2-40B4-BE49-F238E27FC236}">
                <a16:creationId xmlns:a16="http://schemas.microsoft.com/office/drawing/2014/main" id="{87727CCB-B956-9A9C-036A-95C83BF88EA0}"/>
              </a:ext>
            </a:extLst>
          </p:cNvPr>
          <p:cNvSpPr>
            <a:spLocks noGrp="1"/>
          </p:cNvSpPr>
          <p:nvPr>
            <p:ph type="title"/>
          </p:nvPr>
        </p:nvSpPr>
        <p:spPr>
          <a:xfrm>
            <a:off x="457200" y="274638"/>
            <a:ext cx="14249400" cy="1847566"/>
          </a:xfrm>
        </p:spPr>
        <p:txBody>
          <a:bodyPr>
            <a:normAutofit/>
          </a:bodyPr>
          <a:lstStyle/>
          <a:p>
            <a:r>
              <a:rPr lang="en-US" sz="5400" dirty="0">
                <a:solidFill>
                  <a:schemeClr val="bg1"/>
                </a:solidFill>
                <a:latin typeface="Neue Machina Ultra-Bold" panose="020B0604020202020204" charset="0"/>
                <a:cs typeface="Neue Machina Ultra-Bold" panose="020B0604020202020204" charset="0"/>
              </a:rPr>
              <a:t>Decision</a:t>
            </a:r>
            <a:r>
              <a:rPr lang="en-US" sz="5400" dirty="0">
                <a:solidFill>
                  <a:schemeClr val="bg1"/>
                </a:solidFill>
              </a:rPr>
              <a:t> </a:t>
            </a:r>
            <a:r>
              <a:rPr lang="en-US" sz="5400" dirty="0">
                <a:solidFill>
                  <a:schemeClr val="bg1"/>
                </a:solidFill>
                <a:latin typeface="Neue Machina Ultra-Bold" panose="020B0604020202020204" charset="0"/>
                <a:cs typeface="Neue Machina Ultra-Bold" panose="020B0604020202020204" charset="0"/>
              </a:rPr>
              <a:t>Tree Classifier</a:t>
            </a:r>
          </a:p>
        </p:txBody>
      </p:sp>
    </p:spTree>
    <p:extLst>
      <p:ext uri="{BB962C8B-B14F-4D97-AF65-F5344CB8AC3E}">
        <p14:creationId xmlns:p14="http://schemas.microsoft.com/office/powerpoint/2010/main" val="8393723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87719" y="-2942560"/>
            <a:ext cx="8996085" cy="8996085"/>
          </a:xfrm>
          <a:custGeom>
            <a:avLst/>
            <a:gdLst/>
            <a:ahLst/>
            <a:cxnLst/>
            <a:rect l="l" t="t" r="r" b="b"/>
            <a:pathLst>
              <a:path w="8996085" h="8996085">
                <a:moveTo>
                  <a:pt x="0" y="0"/>
                </a:moveTo>
                <a:lnTo>
                  <a:pt x="8996085" y="0"/>
                </a:lnTo>
                <a:lnTo>
                  <a:pt x="8996085" y="8996085"/>
                </a:lnTo>
                <a:lnTo>
                  <a:pt x="0" y="89960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2714326" y="6543974"/>
            <a:ext cx="5428652" cy="5428652"/>
          </a:xfrm>
          <a:custGeom>
            <a:avLst/>
            <a:gdLst/>
            <a:ahLst/>
            <a:cxnLst/>
            <a:rect l="l" t="t" r="r" b="b"/>
            <a:pathLst>
              <a:path w="5428652" h="5428652">
                <a:moveTo>
                  <a:pt x="0" y="0"/>
                </a:moveTo>
                <a:lnTo>
                  <a:pt x="5428652" y="0"/>
                </a:lnTo>
                <a:lnTo>
                  <a:pt x="5428652" y="5428652"/>
                </a:lnTo>
                <a:lnTo>
                  <a:pt x="0" y="54286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Freeform 4"/>
          <p:cNvSpPr/>
          <p:nvPr/>
        </p:nvSpPr>
        <p:spPr>
          <a:xfrm>
            <a:off x="14925882" y="6874980"/>
            <a:ext cx="6095177" cy="6095177"/>
          </a:xfrm>
          <a:custGeom>
            <a:avLst/>
            <a:gdLst/>
            <a:ahLst/>
            <a:cxnLst/>
            <a:rect l="l" t="t" r="r" b="b"/>
            <a:pathLst>
              <a:path w="6095177" h="6095177">
                <a:moveTo>
                  <a:pt x="0" y="0"/>
                </a:moveTo>
                <a:lnTo>
                  <a:pt x="6095177" y="0"/>
                </a:lnTo>
                <a:lnTo>
                  <a:pt x="6095177" y="6095177"/>
                </a:lnTo>
                <a:lnTo>
                  <a:pt x="0" y="60951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320654">
            <a:off x="15023685" y="2224"/>
            <a:ext cx="4471230" cy="2308815"/>
          </a:xfrm>
          <a:custGeom>
            <a:avLst/>
            <a:gdLst/>
            <a:ahLst/>
            <a:cxnLst/>
            <a:rect l="l" t="t" r="r" b="b"/>
            <a:pathLst>
              <a:path w="4471230" h="2308815">
                <a:moveTo>
                  <a:pt x="0" y="0"/>
                </a:moveTo>
                <a:lnTo>
                  <a:pt x="4471230" y="0"/>
                </a:lnTo>
                <a:lnTo>
                  <a:pt x="4471230" y="2308815"/>
                </a:lnTo>
                <a:lnTo>
                  <a:pt x="0" y="2308815"/>
                </a:lnTo>
                <a:lnTo>
                  <a:pt x="0" y="0"/>
                </a:lnTo>
                <a:close/>
              </a:path>
            </a:pathLst>
          </a:custGeom>
          <a:blipFill>
            <a:blip r:embed="rId7"/>
            <a:stretch>
              <a:fillRect r="-5651"/>
            </a:stretch>
          </a:blipFill>
        </p:spPr>
        <p:txBody>
          <a:bodyPr/>
          <a:lstStyle/>
          <a:p>
            <a:endParaRPr lang="en-US"/>
          </a:p>
        </p:txBody>
      </p:sp>
      <p:sp>
        <p:nvSpPr>
          <p:cNvPr id="6" name="Freeform 6"/>
          <p:cNvSpPr/>
          <p:nvPr/>
        </p:nvSpPr>
        <p:spPr>
          <a:xfrm rot="4661459">
            <a:off x="-860948" y="8286627"/>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8"/>
            <a:stretch>
              <a:fillRect/>
            </a:stretch>
          </a:blipFill>
        </p:spPr>
        <p:txBody>
          <a:bodyPr/>
          <a:lstStyle/>
          <a:p>
            <a:endParaRPr lang="en-US"/>
          </a:p>
        </p:txBody>
      </p:sp>
      <p:sp>
        <p:nvSpPr>
          <p:cNvPr id="7" name="Freeform 7"/>
          <p:cNvSpPr/>
          <p:nvPr/>
        </p:nvSpPr>
        <p:spPr>
          <a:xfrm>
            <a:off x="15778223" y="6543974"/>
            <a:ext cx="7210834" cy="5994006"/>
          </a:xfrm>
          <a:custGeom>
            <a:avLst/>
            <a:gdLst/>
            <a:ahLst/>
            <a:cxnLst/>
            <a:rect l="l" t="t" r="r" b="b"/>
            <a:pathLst>
              <a:path w="7210834" h="5994006">
                <a:moveTo>
                  <a:pt x="0" y="0"/>
                </a:moveTo>
                <a:lnTo>
                  <a:pt x="7210834" y="0"/>
                </a:lnTo>
                <a:lnTo>
                  <a:pt x="7210834" y="5994006"/>
                </a:lnTo>
                <a:lnTo>
                  <a:pt x="0" y="5994006"/>
                </a:lnTo>
                <a:lnTo>
                  <a:pt x="0" y="0"/>
                </a:lnTo>
                <a:close/>
              </a:path>
            </a:pathLst>
          </a:custGeom>
          <a:blipFill>
            <a:blip r:embed="rId9"/>
            <a:stretch>
              <a:fillRect/>
            </a:stretch>
          </a:blipFill>
        </p:spPr>
        <p:txBody>
          <a:bodyPr/>
          <a:lstStyle/>
          <a:p>
            <a:endParaRPr lang="en-US"/>
          </a:p>
        </p:txBody>
      </p:sp>
      <p:sp>
        <p:nvSpPr>
          <p:cNvPr id="9" name="TextBox 9"/>
          <p:cNvSpPr txBox="1"/>
          <p:nvPr/>
        </p:nvSpPr>
        <p:spPr>
          <a:xfrm>
            <a:off x="528381" y="828675"/>
            <a:ext cx="13533203" cy="1571392"/>
          </a:xfrm>
          <a:prstGeom prst="rect">
            <a:avLst/>
          </a:prstGeom>
        </p:spPr>
        <p:txBody>
          <a:bodyPr lIns="0" tIns="0" rIns="0" bIns="0" rtlCol="0" anchor="t">
            <a:spAutoFit/>
          </a:bodyPr>
          <a:lstStyle/>
          <a:p>
            <a:pPr>
              <a:lnSpc>
                <a:spcPts val="13667"/>
              </a:lnSpc>
            </a:pPr>
            <a:r>
              <a:rPr lang="en-US" sz="6600" dirty="0">
                <a:solidFill>
                  <a:srgbClr val="FFFFFF"/>
                </a:solidFill>
                <a:latin typeface="Neue Machina Ultra-Bold"/>
              </a:rPr>
              <a:t>Logistic Regression</a:t>
            </a:r>
          </a:p>
        </p:txBody>
      </p:sp>
      <p:pic>
        <p:nvPicPr>
          <p:cNvPr id="8" name="Picture 7">
            <a:extLst>
              <a:ext uri="{FF2B5EF4-FFF2-40B4-BE49-F238E27FC236}">
                <a16:creationId xmlns:a16="http://schemas.microsoft.com/office/drawing/2014/main" id="{6A3BAD33-9371-3572-3648-D83C7EC7154F}"/>
              </a:ext>
            </a:extLst>
          </p:cNvPr>
          <p:cNvPicPr>
            <a:picLocks noChangeAspect="1"/>
          </p:cNvPicPr>
          <p:nvPr/>
        </p:nvPicPr>
        <p:blipFill>
          <a:blip r:embed="rId10"/>
          <a:stretch>
            <a:fillRect/>
          </a:stretch>
        </p:blipFill>
        <p:spPr>
          <a:xfrm>
            <a:off x="1126521" y="2946512"/>
            <a:ext cx="6463526" cy="6449580"/>
          </a:xfrm>
          <a:prstGeom prst="rect">
            <a:avLst/>
          </a:prstGeom>
        </p:spPr>
      </p:pic>
      <p:pic>
        <p:nvPicPr>
          <p:cNvPr id="12" name="Picture 11">
            <a:extLst>
              <a:ext uri="{FF2B5EF4-FFF2-40B4-BE49-F238E27FC236}">
                <a16:creationId xmlns:a16="http://schemas.microsoft.com/office/drawing/2014/main" id="{49B9A519-CCC9-4857-5DC8-746B5E0EC101}"/>
              </a:ext>
            </a:extLst>
          </p:cNvPr>
          <p:cNvPicPr>
            <a:picLocks noChangeAspect="1"/>
          </p:cNvPicPr>
          <p:nvPr/>
        </p:nvPicPr>
        <p:blipFill>
          <a:blip r:embed="rId11"/>
          <a:stretch>
            <a:fillRect/>
          </a:stretch>
        </p:blipFill>
        <p:spPr>
          <a:xfrm>
            <a:off x="8139837" y="4457700"/>
            <a:ext cx="6582114" cy="3010055"/>
          </a:xfrm>
          <a:prstGeom prst="rect">
            <a:avLst/>
          </a:prstGeom>
        </p:spPr>
      </p:pic>
      <p:sp>
        <p:nvSpPr>
          <p:cNvPr id="11" name="TextBox 10">
            <a:extLst>
              <a:ext uri="{FF2B5EF4-FFF2-40B4-BE49-F238E27FC236}">
                <a16:creationId xmlns:a16="http://schemas.microsoft.com/office/drawing/2014/main" id="{38540EAC-E50A-F6A7-3816-8473F212DD97}"/>
              </a:ext>
            </a:extLst>
          </p:cNvPr>
          <p:cNvSpPr txBox="1"/>
          <p:nvPr/>
        </p:nvSpPr>
        <p:spPr>
          <a:xfrm>
            <a:off x="8501019" y="2926401"/>
            <a:ext cx="12849726" cy="1200329"/>
          </a:xfrm>
          <a:prstGeom prst="rect">
            <a:avLst/>
          </a:prstGeom>
          <a:noFill/>
        </p:spPr>
        <p:txBody>
          <a:bodyPr wrap="square">
            <a:spAutoFit/>
          </a:bodyPr>
          <a:lstStyle/>
          <a:p>
            <a:r>
              <a:rPr lang="en-US" sz="1800" dirty="0">
                <a:solidFill>
                  <a:schemeClr val="bg1"/>
                </a:solidFill>
                <a:latin typeface="Courier New" panose="02070309020205020404" pitchFamily="49" charset="0"/>
              </a:rPr>
              <a:t>0 – Severity 1</a:t>
            </a:r>
          </a:p>
          <a:p>
            <a:r>
              <a:rPr lang="en-US" dirty="0">
                <a:solidFill>
                  <a:schemeClr val="bg1"/>
                </a:solidFill>
                <a:latin typeface="Courier New" panose="02070309020205020404" pitchFamily="49" charset="0"/>
              </a:rPr>
              <a:t>1 – Severity 2</a:t>
            </a:r>
          </a:p>
          <a:p>
            <a:r>
              <a:rPr lang="en-US" dirty="0">
                <a:solidFill>
                  <a:schemeClr val="bg1"/>
                </a:solidFill>
                <a:latin typeface="Courier New" panose="02070309020205020404" pitchFamily="49" charset="0"/>
              </a:rPr>
              <a:t>2 – Severity 3</a:t>
            </a:r>
          </a:p>
          <a:p>
            <a:r>
              <a:rPr lang="en-US" sz="1800" dirty="0">
                <a:solidFill>
                  <a:schemeClr val="bg1"/>
                </a:solidFill>
                <a:latin typeface="Courier New" panose="02070309020205020404" pitchFamily="49" charset="0"/>
              </a:rPr>
              <a:t>3 – Severi</a:t>
            </a:r>
            <a:r>
              <a:rPr lang="en-US" dirty="0">
                <a:solidFill>
                  <a:schemeClr val="bg1"/>
                </a:solidFill>
                <a:latin typeface="Courier New" panose="02070309020205020404" pitchFamily="49" charset="0"/>
              </a:rPr>
              <a:t>ty 4</a:t>
            </a:r>
          </a:p>
        </p:txBody>
      </p:sp>
      <p:sp>
        <p:nvSpPr>
          <p:cNvPr id="13" name="TextBox 12">
            <a:extLst>
              <a:ext uri="{FF2B5EF4-FFF2-40B4-BE49-F238E27FC236}">
                <a16:creationId xmlns:a16="http://schemas.microsoft.com/office/drawing/2014/main" id="{8A9ABE43-69FE-C71C-A5FD-5C3926440A64}"/>
              </a:ext>
            </a:extLst>
          </p:cNvPr>
          <p:cNvSpPr txBox="1"/>
          <p:nvPr/>
        </p:nvSpPr>
        <p:spPr>
          <a:xfrm>
            <a:off x="8053193" y="8289210"/>
            <a:ext cx="12853850" cy="646331"/>
          </a:xfrm>
          <a:prstGeom prst="rect">
            <a:avLst/>
          </a:prstGeom>
          <a:noFill/>
        </p:spPr>
        <p:txBody>
          <a:bodyPr wrap="square">
            <a:spAutoFit/>
          </a:bodyPr>
          <a:lstStyle/>
          <a:p>
            <a:r>
              <a:rPr lang="en-US" b="0" i="0" dirty="0">
                <a:solidFill>
                  <a:schemeClr val="bg1"/>
                </a:solidFill>
                <a:effectLst/>
                <a:latin typeface="Courier New" panose="02070309020205020404" pitchFamily="49" charset="0"/>
              </a:rPr>
              <a:t>Training Accuracy: 0.9407466666666666 </a:t>
            </a:r>
          </a:p>
          <a:p>
            <a:r>
              <a:rPr lang="en-US" b="0" i="0" dirty="0">
                <a:solidFill>
                  <a:schemeClr val="bg1"/>
                </a:solidFill>
                <a:effectLst/>
                <a:latin typeface="Courier New" panose="02070309020205020404" pitchFamily="49" charset="0"/>
              </a:rPr>
              <a:t>Test Accuracy: 0.94168</a:t>
            </a:r>
            <a:endParaRPr lang="en-US" dirty="0">
              <a:solidFill>
                <a:schemeClr val="bg1"/>
              </a:solidFill>
            </a:endParaRPr>
          </a:p>
        </p:txBody>
      </p:sp>
    </p:spTree>
    <p:extLst>
      <p:ext uri="{BB962C8B-B14F-4D97-AF65-F5344CB8AC3E}">
        <p14:creationId xmlns:p14="http://schemas.microsoft.com/office/powerpoint/2010/main" val="40508810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87719" y="-2942560"/>
            <a:ext cx="8996085" cy="8996085"/>
          </a:xfrm>
          <a:custGeom>
            <a:avLst/>
            <a:gdLst/>
            <a:ahLst/>
            <a:cxnLst/>
            <a:rect l="l" t="t" r="r" b="b"/>
            <a:pathLst>
              <a:path w="8996085" h="8996085">
                <a:moveTo>
                  <a:pt x="0" y="0"/>
                </a:moveTo>
                <a:lnTo>
                  <a:pt x="8996085" y="0"/>
                </a:lnTo>
                <a:lnTo>
                  <a:pt x="8996085" y="8996085"/>
                </a:lnTo>
                <a:lnTo>
                  <a:pt x="0" y="89960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2714326" y="6543974"/>
            <a:ext cx="5428652" cy="5428652"/>
          </a:xfrm>
          <a:custGeom>
            <a:avLst/>
            <a:gdLst/>
            <a:ahLst/>
            <a:cxnLst/>
            <a:rect l="l" t="t" r="r" b="b"/>
            <a:pathLst>
              <a:path w="5428652" h="5428652">
                <a:moveTo>
                  <a:pt x="0" y="0"/>
                </a:moveTo>
                <a:lnTo>
                  <a:pt x="5428652" y="0"/>
                </a:lnTo>
                <a:lnTo>
                  <a:pt x="5428652" y="5428652"/>
                </a:lnTo>
                <a:lnTo>
                  <a:pt x="0" y="54286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Freeform 4"/>
          <p:cNvSpPr/>
          <p:nvPr/>
        </p:nvSpPr>
        <p:spPr>
          <a:xfrm>
            <a:off x="14925882" y="6874980"/>
            <a:ext cx="6095177" cy="6095177"/>
          </a:xfrm>
          <a:custGeom>
            <a:avLst/>
            <a:gdLst/>
            <a:ahLst/>
            <a:cxnLst/>
            <a:rect l="l" t="t" r="r" b="b"/>
            <a:pathLst>
              <a:path w="6095177" h="6095177">
                <a:moveTo>
                  <a:pt x="0" y="0"/>
                </a:moveTo>
                <a:lnTo>
                  <a:pt x="6095177" y="0"/>
                </a:lnTo>
                <a:lnTo>
                  <a:pt x="6095177" y="6095177"/>
                </a:lnTo>
                <a:lnTo>
                  <a:pt x="0" y="60951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320654">
            <a:off x="15023685" y="2224"/>
            <a:ext cx="4471230" cy="2308815"/>
          </a:xfrm>
          <a:custGeom>
            <a:avLst/>
            <a:gdLst/>
            <a:ahLst/>
            <a:cxnLst/>
            <a:rect l="l" t="t" r="r" b="b"/>
            <a:pathLst>
              <a:path w="4471230" h="2308815">
                <a:moveTo>
                  <a:pt x="0" y="0"/>
                </a:moveTo>
                <a:lnTo>
                  <a:pt x="4471230" y="0"/>
                </a:lnTo>
                <a:lnTo>
                  <a:pt x="4471230" y="2308815"/>
                </a:lnTo>
                <a:lnTo>
                  <a:pt x="0" y="2308815"/>
                </a:lnTo>
                <a:lnTo>
                  <a:pt x="0" y="0"/>
                </a:lnTo>
                <a:close/>
              </a:path>
            </a:pathLst>
          </a:custGeom>
          <a:blipFill>
            <a:blip r:embed="rId7"/>
            <a:stretch>
              <a:fillRect r="-5651"/>
            </a:stretch>
          </a:blipFill>
        </p:spPr>
        <p:txBody>
          <a:bodyPr/>
          <a:lstStyle/>
          <a:p>
            <a:endParaRPr lang="en-US"/>
          </a:p>
        </p:txBody>
      </p:sp>
      <p:sp>
        <p:nvSpPr>
          <p:cNvPr id="6" name="Freeform 6"/>
          <p:cNvSpPr/>
          <p:nvPr/>
        </p:nvSpPr>
        <p:spPr>
          <a:xfrm rot="4661459">
            <a:off x="-860948" y="8286627"/>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8"/>
            <a:stretch>
              <a:fillRect/>
            </a:stretch>
          </a:blipFill>
        </p:spPr>
        <p:txBody>
          <a:bodyPr/>
          <a:lstStyle/>
          <a:p>
            <a:endParaRPr lang="en-US"/>
          </a:p>
        </p:txBody>
      </p:sp>
      <p:sp>
        <p:nvSpPr>
          <p:cNvPr id="7" name="Freeform 7"/>
          <p:cNvSpPr/>
          <p:nvPr/>
        </p:nvSpPr>
        <p:spPr>
          <a:xfrm>
            <a:off x="15778223" y="6543974"/>
            <a:ext cx="7210834" cy="5994006"/>
          </a:xfrm>
          <a:custGeom>
            <a:avLst/>
            <a:gdLst/>
            <a:ahLst/>
            <a:cxnLst/>
            <a:rect l="l" t="t" r="r" b="b"/>
            <a:pathLst>
              <a:path w="7210834" h="5994006">
                <a:moveTo>
                  <a:pt x="0" y="0"/>
                </a:moveTo>
                <a:lnTo>
                  <a:pt x="7210834" y="0"/>
                </a:lnTo>
                <a:lnTo>
                  <a:pt x="7210834" y="5994006"/>
                </a:lnTo>
                <a:lnTo>
                  <a:pt x="0" y="5994006"/>
                </a:lnTo>
                <a:lnTo>
                  <a:pt x="0" y="0"/>
                </a:lnTo>
                <a:close/>
              </a:path>
            </a:pathLst>
          </a:custGeom>
          <a:blipFill>
            <a:blip r:embed="rId9"/>
            <a:stretch>
              <a:fillRect/>
            </a:stretch>
          </a:blipFill>
        </p:spPr>
        <p:txBody>
          <a:bodyPr/>
          <a:lstStyle/>
          <a:p>
            <a:endParaRPr lang="en-US"/>
          </a:p>
        </p:txBody>
      </p:sp>
      <p:sp>
        <p:nvSpPr>
          <p:cNvPr id="9" name="TextBox 9"/>
          <p:cNvSpPr txBox="1"/>
          <p:nvPr/>
        </p:nvSpPr>
        <p:spPr>
          <a:xfrm>
            <a:off x="528381" y="828675"/>
            <a:ext cx="15778419" cy="1469890"/>
          </a:xfrm>
          <a:prstGeom prst="rect">
            <a:avLst/>
          </a:prstGeom>
        </p:spPr>
        <p:txBody>
          <a:bodyPr wrap="square" lIns="0" tIns="0" rIns="0" bIns="0" rtlCol="0" anchor="t">
            <a:spAutoFit/>
          </a:bodyPr>
          <a:lstStyle/>
          <a:p>
            <a:pPr>
              <a:lnSpc>
                <a:spcPts val="13667"/>
              </a:lnSpc>
            </a:pPr>
            <a:r>
              <a:rPr lang="en-US" sz="4800" dirty="0">
                <a:solidFill>
                  <a:srgbClr val="FFFFFF"/>
                </a:solidFill>
                <a:latin typeface="Neue Machina Ultra-Bold"/>
              </a:rPr>
              <a:t>Logistics: Regression: Feature Importance</a:t>
            </a:r>
          </a:p>
        </p:txBody>
      </p:sp>
      <p:pic>
        <p:nvPicPr>
          <p:cNvPr id="10" name="Picture 9">
            <a:extLst>
              <a:ext uri="{FF2B5EF4-FFF2-40B4-BE49-F238E27FC236}">
                <a16:creationId xmlns:a16="http://schemas.microsoft.com/office/drawing/2014/main" id="{6FAB7119-A943-E439-36A5-045B6C836CE5}"/>
              </a:ext>
            </a:extLst>
          </p:cNvPr>
          <p:cNvPicPr>
            <a:picLocks noChangeAspect="1"/>
          </p:cNvPicPr>
          <p:nvPr/>
        </p:nvPicPr>
        <p:blipFill>
          <a:blip r:embed="rId10"/>
          <a:stretch>
            <a:fillRect/>
          </a:stretch>
        </p:blipFill>
        <p:spPr>
          <a:xfrm>
            <a:off x="7284814" y="2867543"/>
            <a:ext cx="6300716" cy="6560718"/>
          </a:xfrm>
          <a:prstGeom prst="rect">
            <a:avLst/>
          </a:prstGeom>
        </p:spPr>
      </p:pic>
      <p:pic>
        <p:nvPicPr>
          <p:cNvPr id="11" name="Picture 10">
            <a:extLst>
              <a:ext uri="{FF2B5EF4-FFF2-40B4-BE49-F238E27FC236}">
                <a16:creationId xmlns:a16="http://schemas.microsoft.com/office/drawing/2014/main" id="{F88B42B8-3A57-CF40-C610-3A7BDFF17D36}"/>
              </a:ext>
            </a:extLst>
          </p:cNvPr>
          <p:cNvPicPr>
            <a:picLocks noChangeAspect="1"/>
          </p:cNvPicPr>
          <p:nvPr/>
        </p:nvPicPr>
        <p:blipFill>
          <a:blip r:embed="rId11"/>
          <a:stretch>
            <a:fillRect/>
          </a:stretch>
        </p:blipFill>
        <p:spPr>
          <a:xfrm>
            <a:off x="909340" y="3145031"/>
            <a:ext cx="5038985" cy="4972305"/>
          </a:xfrm>
          <a:prstGeom prst="rect">
            <a:avLst/>
          </a:prstGeom>
        </p:spPr>
      </p:pic>
    </p:spTree>
    <p:extLst>
      <p:ext uri="{BB962C8B-B14F-4D97-AF65-F5344CB8AC3E}">
        <p14:creationId xmlns:p14="http://schemas.microsoft.com/office/powerpoint/2010/main" val="3588755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rot="-833134">
            <a:off x="-234626" y="7511228"/>
            <a:ext cx="8732717" cy="6446333"/>
          </a:xfrm>
          <a:custGeom>
            <a:avLst/>
            <a:gdLst/>
            <a:ahLst/>
            <a:cxnLst/>
            <a:rect l="l" t="t" r="r" b="b"/>
            <a:pathLst>
              <a:path w="8732717" h="6446333">
                <a:moveTo>
                  <a:pt x="0" y="0"/>
                </a:moveTo>
                <a:lnTo>
                  <a:pt x="8732717" y="0"/>
                </a:lnTo>
                <a:lnTo>
                  <a:pt x="8732717" y="6446332"/>
                </a:lnTo>
                <a:lnTo>
                  <a:pt x="0" y="64463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2686091" y="-3553501"/>
            <a:ext cx="7966832" cy="7966832"/>
          </a:xfrm>
          <a:custGeom>
            <a:avLst/>
            <a:gdLst/>
            <a:ahLst/>
            <a:cxnLst/>
            <a:rect l="l" t="t" r="r" b="b"/>
            <a:pathLst>
              <a:path w="7966832" h="7966832">
                <a:moveTo>
                  <a:pt x="0" y="0"/>
                </a:moveTo>
                <a:lnTo>
                  <a:pt x="7966832" y="0"/>
                </a:lnTo>
                <a:lnTo>
                  <a:pt x="7966832" y="7966832"/>
                </a:lnTo>
                <a:lnTo>
                  <a:pt x="0" y="79668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Freeform 4"/>
          <p:cNvSpPr/>
          <p:nvPr/>
        </p:nvSpPr>
        <p:spPr>
          <a:xfrm>
            <a:off x="13500499" y="-175159"/>
            <a:ext cx="7517602" cy="10637319"/>
          </a:xfrm>
          <a:custGeom>
            <a:avLst/>
            <a:gdLst/>
            <a:ahLst/>
            <a:cxnLst/>
            <a:rect l="l" t="t" r="r" b="b"/>
            <a:pathLst>
              <a:path w="7517602" h="10637319">
                <a:moveTo>
                  <a:pt x="0" y="0"/>
                </a:moveTo>
                <a:lnTo>
                  <a:pt x="7517602" y="0"/>
                </a:lnTo>
                <a:lnTo>
                  <a:pt x="7517602" y="10637318"/>
                </a:lnTo>
                <a:lnTo>
                  <a:pt x="0" y="10637318"/>
                </a:lnTo>
                <a:lnTo>
                  <a:pt x="0" y="0"/>
                </a:lnTo>
                <a:close/>
              </a:path>
            </a:pathLst>
          </a:custGeom>
          <a:blipFill>
            <a:blip r:embed="rId7">
              <a:extLst>
                <a:ext uri="{96DAC541-7B7A-43D3-8B79-37D633B846F1}">
                  <asvg:svgBlip xmlns:asvg="http://schemas.microsoft.com/office/drawing/2016/SVG/main" r:embed="rId8"/>
                </a:ext>
              </a:extLst>
            </a:blip>
            <a:stretch>
              <a:fillRect t="-14573" r="-62119"/>
            </a:stretch>
          </a:blipFill>
        </p:spPr>
        <p:txBody>
          <a:bodyPr/>
          <a:lstStyle/>
          <a:p>
            <a:endParaRPr lang="en-US"/>
          </a:p>
        </p:txBody>
      </p:sp>
      <p:sp>
        <p:nvSpPr>
          <p:cNvPr id="5" name="Freeform 5"/>
          <p:cNvSpPr/>
          <p:nvPr/>
        </p:nvSpPr>
        <p:spPr>
          <a:xfrm>
            <a:off x="12802533" y="429915"/>
            <a:ext cx="3874294" cy="2862135"/>
          </a:xfrm>
          <a:custGeom>
            <a:avLst/>
            <a:gdLst/>
            <a:ahLst/>
            <a:cxnLst/>
            <a:rect l="l" t="t" r="r" b="b"/>
            <a:pathLst>
              <a:path w="3874294" h="2862135">
                <a:moveTo>
                  <a:pt x="0" y="0"/>
                </a:moveTo>
                <a:lnTo>
                  <a:pt x="3874295" y="0"/>
                </a:lnTo>
                <a:lnTo>
                  <a:pt x="3874295" y="2862135"/>
                </a:lnTo>
                <a:lnTo>
                  <a:pt x="0" y="2862135"/>
                </a:lnTo>
                <a:lnTo>
                  <a:pt x="0" y="0"/>
                </a:lnTo>
                <a:close/>
              </a:path>
            </a:pathLst>
          </a:custGeom>
          <a:blipFill>
            <a:blip r:embed="rId9"/>
            <a:stretch>
              <a:fillRect/>
            </a:stretch>
          </a:blipFill>
        </p:spPr>
        <p:txBody>
          <a:bodyPr/>
          <a:lstStyle/>
          <a:p>
            <a:endParaRPr lang="en-US"/>
          </a:p>
        </p:txBody>
      </p:sp>
      <p:sp>
        <p:nvSpPr>
          <p:cNvPr id="6" name="Freeform 6"/>
          <p:cNvSpPr/>
          <p:nvPr/>
        </p:nvSpPr>
        <p:spPr>
          <a:xfrm>
            <a:off x="-2925861" y="7492687"/>
            <a:ext cx="8959061" cy="6831284"/>
          </a:xfrm>
          <a:custGeom>
            <a:avLst/>
            <a:gdLst/>
            <a:ahLst/>
            <a:cxnLst/>
            <a:rect l="l" t="t" r="r" b="b"/>
            <a:pathLst>
              <a:path w="8959061" h="6831284">
                <a:moveTo>
                  <a:pt x="0" y="0"/>
                </a:moveTo>
                <a:lnTo>
                  <a:pt x="8959061" y="0"/>
                </a:lnTo>
                <a:lnTo>
                  <a:pt x="8959061" y="6831283"/>
                </a:lnTo>
                <a:lnTo>
                  <a:pt x="0" y="6831283"/>
                </a:lnTo>
                <a:lnTo>
                  <a:pt x="0" y="0"/>
                </a:lnTo>
                <a:close/>
              </a:path>
            </a:pathLst>
          </a:custGeom>
          <a:blipFill>
            <a:blip r:embed="rId10"/>
            <a:stretch>
              <a:fillRect/>
            </a:stretch>
          </a:blipFill>
        </p:spPr>
        <p:txBody>
          <a:bodyPr/>
          <a:lstStyle/>
          <a:p>
            <a:endParaRPr lang="en-US"/>
          </a:p>
        </p:txBody>
      </p:sp>
      <p:sp>
        <p:nvSpPr>
          <p:cNvPr id="7" name="TextBox 7"/>
          <p:cNvSpPr txBox="1"/>
          <p:nvPr/>
        </p:nvSpPr>
        <p:spPr>
          <a:xfrm>
            <a:off x="1297325" y="414251"/>
            <a:ext cx="9289521" cy="1685603"/>
          </a:xfrm>
          <a:prstGeom prst="rect">
            <a:avLst/>
          </a:prstGeom>
        </p:spPr>
        <p:txBody>
          <a:bodyPr lIns="0" tIns="0" rIns="0" bIns="0" rtlCol="0" anchor="t">
            <a:spAutoFit/>
          </a:bodyPr>
          <a:lstStyle/>
          <a:p>
            <a:pPr algn="ctr">
              <a:lnSpc>
                <a:spcPts val="13667"/>
              </a:lnSpc>
            </a:pPr>
            <a:r>
              <a:rPr lang="en-US" sz="9762">
                <a:solidFill>
                  <a:srgbClr val="FFFFFF"/>
                </a:solidFill>
                <a:latin typeface="Neue Machina Ultra-Bold"/>
              </a:rPr>
              <a:t>Dataset</a:t>
            </a:r>
          </a:p>
        </p:txBody>
      </p:sp>
      <p:sp>
        <p:nvSpPr>
          <p:cNvPr id="8" name="TextBox 8"/>
          <p:cNvSpPr txBox="1"/>
          <p:nvPr/>
        </p:nvSpPr>
        <p:spPr>
          <a:xfrm>
            <a:off x="1553670" y="2126736"/>
            <a:ext cx="9888278" cy="5218223"/>
          </a:xfrm>
          <a:prstGeom prst="rect">
            <a:avLst/>
          </a:prstGeom>
        </p:spPr>
        <p:txBody>
          <a:bodyPr lIns="0" tIns="0" rIns="0" bIns="0" rtlCol="0" anchor="t">
            <a:spAutoFit/>
          </a:bodyPr>
          <a:lstStyle/>
          <a:p>
            <a:pPr>
              <a:lnSpc>
                <a:spcPts val="4057"/>
              </a:lnSpc>
            </a:pPr>
            <a:r>
              <a:rPr lang="en-US" sz="2898" dirty="0">
                <a:solidFill>
                  <a:srgbClr val="FFFFFF"/>
                </a:solidFill>
                <a:latin typeface="Montserrat"/>
              </a:rPr>
              <a:t>1. This dataset covers 49 states in the USA, with 7.7 million accident records collected from Feb 2016 to Mar 2023</a:t>
            </a:r>
          </a:p>
          <a:p>
            <a:pPr>
              <a:lnSpc>
                <a:spcPts val="4057"/>
              </a:lnSpc>
            </a:pPr>
            <a:endParaRPr lang="en-US" sz="2898" dirty="0">
              <a:solidFill>
                <a:srgbClr val="FFFFFF"/>
              </a:solidFill>
              <a:latin typeface="Montserrat"/>
            </a:endParaRPr>
          </a:p>
          <a:p>
            <a:pPr>
              <a:lnSpc>
                <a:spcPts val="4057"/>
              </a:lnSpc>
            </a:pPr>
            <a:r>
              <a:rPr lang="en-US" sz="2898" dirty="0">
                <a:solidFill>
                  <a:srgbClr val="FFFFFF"/>
                </a:solidFill>
                <a:latin typeface="Montserrat"/>
              </a:rPr>
              <a:t>2. The data is sourced from various entities, such as transportation departments, law enforcement, cameras, and sensors</a:t>
            </a:r>
          </a:p>
          <a:p>
            <a:pPr>
              <a:lnSpc>
                <a:spcPts val="4057"/>
              </a:lnSpc>
            </a:pPr>
            <a:endParaRPr lang="en-US" sz="2898" dirty="0">
              <a:solidFill>
                <a:srgbClr val="FFFFFF"/>
              </a:solidFill>
              <a:latin typeface="Montserrat"/>
            </a:endParaRPr>
          </a:p>
          <a:p>
            <a:pPr>
              <a:lnSpc>
                <a:spcPts val="4057"/>
              </a:lnSpc>
            </a:pPr>
            <a:r>
              <a:rPr lang="en-US" sz="2898" dirty="0">
                <a:solidFill>
                  <a:srgbClr val="FFFFFF"/>
                </a:solidFill>
                <a:latin typeface="Montserrat"/>
              </a:rPr>
              <a:t>3. The dataset size is approximately 2.9GB, providing comprehensive traffic incident information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87719" y="-2942560"/>
            <a:ext cx="8996085" cy="8996085"/>
          </a:xfrm>
          <a:custGeom>
            <a:avLst/>
            <a:gdLst/>
            <a:ahLst/>
            <a:cxnLst/>
            <a:rect l="l" t="t" r="r" b="b"/>
            <a:pathLst>
              <a:path w="8996085" h="8996085">
                <a:moveTo>
                  <a:pt x="0" y="0"/>
                </a:moveTo>
                <a:lnTo>
                  <a:pt x="8996085" y="0"/>
                </a:lnTo>
                <a:lnTo>
                  <a:pt x="8996085" y="8996085"/>
                </a:lnTo>
                <a:lnTo>
                  <a:pt x="0" y="89960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2714326" y="6543974"/>
            <a:ext cx="5428652" cy="5428652"/>
          </a:xfrm>
          <a:custGeom>
            <a:avLst/>
            <a:gdLst/>
            <a:ahLst/>
            <a:cxnLst/>
            <a:rect l="l" t="t" r="r" b="b"/>
            <a:pathLst>
              <a:path w="5428652" h="5428652">
                <a:moveTo>
                  <a:pt x="0" y="0"/>
                </a:moveTo>
                <a:lnTo>
                  <a:pt x="5428652" y="0"/>
                </a:lnTo>
                <a:lnTo>
                  <a:pt x="5428652" y="5428652"/>
                </a:lnTo>
                <a:lnTo>
                  <a:pt x="0" y="54286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Freeform 4"/>
          <p:cNvSpPr/>
          <p:nvPr/>
        </p:nvSpPr>
        <p:spPr>
          <a:xfrm>
            <a:off x="14925882" y="6874980"/>
            <a:ext cx="6095177" cy="6095177"/>
          </a:xfrm>
          <a:custGeom>
            <a:avLst/>
            <a:gdLst/>
            <a:ahLst/>
            <a:cxnLst/>
            <a:rect l="l" t="t" r="r" b="b"/>
            <a:pathLst>
              <a:path w="6095177" h="6095177">
                <a:moveTo>
                  <a:pt x="0" y="0"/>
                </a:moveTo>
                <a:lnTo>
                  <a:pt x="6095177" y="0"/>
                </a:lnTo>
                <a:lnTo>
                  <a:pt x="6095177" y="6095177"/>
                </a:lnTo>
                <a:lnTo>
                  <a:pt x="0" y="60951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320654">
            <a:off x="15023685" y="2224"/>
            <a:ext cx="4471230" cy="2308815"/>
          </a:xfrm>
          <a:custGeom>
            <a:avLst/>
            <a:gdLst/>
            <a:ahLst/>
            <a:cxnLst/>
            <a:rect l="l" t="t" r="r" b="b"/>
            <a:pathLst>
              <a:path w="4471230" h="2308815">
                <a:moveTo>
                  <a:pt x="0" y="0"/>
                </a:moveTo>
                <a:lnTo>
                  <a:pt x="4471230" y="0"/>
                </a:lnTo>
                <a:lnTo>
                  <a:pt x="4471230" y="2308815"/>
                </a:lnTo>
                <a:lnTo>
                  <a:pt x="0" y="2308815"/>
                </a:lnTo>
                <a:lnTo>
                  <a:pt x="0" y="0"/>
                </a:lnTo>
                <a:close/>
              </a:path>
            </a:pathLst>
          </a:custGeom>
          <a:blipFill>
            <a:blip r:embed="rId7"/>
            <a:stretch>
              <a:fillRect r="-5651"/>
            </a:stretch>
          </a:blipFill>
        </p:spPr>
        <p:txBody>
          <a:bodyPr/>
          <a:lstStyle/>
          <a:p>
            <a:endParaRPr lang="en-US"/>
          </a:p>
        </p:txBody>
      </p:sp>
      <p:sp>
        <p:nvSpPr>
          <p:cNvPr id="6" name="Freeform 6"/>
          <p:cNvSpPr/>
          <p:nvPr/>
        </p:nvSpPr>
        <p:spPr>
          <a:xfrm rot="4661459">
            <a:off x="-860948" y="8286627"/>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8"/>
            <a:stretch>
              <a:fillRect/>
            </a:stretch>
          </a:blipFill>
        </p:spPr>
        <p:txBody>
          <a:bodyPr/>
          <a:lstStyle/>
          <a:p>
            <a:endParaRPr lang="en-US"/>
          </a:p>
        </p:txBody>
      </p:sp>
      <p:sp>
        <p:nvSpPr>
          <p:cNvPr id="7" name="Freeform 7"/>
          <p:cNvSpPr/>
          <p:nvPr/>
        </p:nvSpPr>
        <p:spPr>
          <a:xfrm>
            <a:off x="15778223" y="6543974"/>
            <a:ext cx="7210834" cy="5994006"/>
          </a:xfrm>
          <a:custGeom>
            <a:avLst/>
            <a:gdLst/>
            <a:ahLst/>
            <a:cxnLst/>
            <a:rect l="l" t="t" r="r" b="b"/>
            <a:pathLst>
              <a:path w="7210834" h="5994006">
                <a:moveTo>
                  <a:pt x="0" y="0"/>
                </a:moveTo>
                <a:lnTo>
                  <a:pt x="7210834" y="0"/>
                </a:lnTo>
                <a:lnTo>
                  <a:pt x="7210834" y="5994006"/>
                </a:lnTo>
                <a:lnTo>
                  <a:pt x="0" y="5994006"/>
                </a:lnTo>
                <a:lnTo>
                  <a:pt x="0" y="0"/>
                </a:lnTo>
                <a:close/>
              </a:path>
            </a:pathLst>
          </a:custGeom>
          <a:blipFill>
            <a:blip r:embed="rId9"/>
            <a:stretch>
              <a:fillRect/>
            </a:stretch>
          </a:blipFill>
        </p:spPr>
        <p:txBody>
          <a:bodyPr/>
          <a:lstStyle/>
          <a:p>
            <a:endParaRPr lang="en-US"/>
          </a:p>
        </p:txBody>
      </p:sp>
      <p:sp>
        <p:nvSpPr>
          <p:cNvPr id="9" name="TextBox 9"/>
          <p:cNvSpPr txBox="1"/>
          <p:nvPr/>
        </p:nvSpPr>
        <p:spPr>
          <a:xfrm>
            <a:off x="528381" y="828675"/>
            <a:ext cx="13533203" cy="1507977"/>
          </a:xfrm>
          <a:prstGeom prst="rect">
            <a:avLst/>
          </a:prstGeom>
        </p:spPr>
        <p:txBody>
          <a:bodyPr lIns="0" tIns="0" rIns="0" bIns="0" rtlCol="0" anchor="t">
            <a:spAutoFit/>
          </a:bodyPr>
          <a:lstStyle/>
          <a:p>
            <a:pPr>
              <a:lnSpc>
                <a:spcPts val="13667"/>
              </a:lnSpc>
            </a:pPr>
            <a:r>
              <a:rPr lang="en-US" sz="6000" dirty="0">
                <a:solidFill>
                  <a:srgbClr val="FFFFFF"/>
                </a:solidFill>
                <a:latin typeface="Neue Machina Ultra-Bold"/>
              </a:rPr>
              <a:t>Naïve Bayes</a:t>
            </a:r>
          </a:p>
        </p:txBody>
      </p:sp>
      <p:pic>
        <p:nvPicPr>
          <p:cNvPr id="8" name="Picture 7">
            <a:extLst>
              <a:ext uri="{FF2B5EF4-FFF2-40B4-BE49-F238E27FC236}">
                <a16:creationId xmlns:a16="http://schemas.microsoft.com/office/drawing/2014/main" id="{CAD82147-57A7-28AD-644F-B25AC6ABC326}"/>
              </a:ext>
            </a:extLst>
          </p:cNvPr>
          <p:cNvPicPr>
            <a:picLocks noChangeAspect="1"/>
          </p:cNvPicPr>
          <p:nvPr/>
        </p:nvPicPr>
        <p:blipFill>
          <a:blip r:embed="rId10"/>
          <a:stretch>
            <a:fillRect/>
          </a:stretch>
        </p:blipFill>
        <p:spPr>
          <a:xfrm>
            <a:off x="8735423" y="4204654"/>
            <a:ext cx="7344153" cy="5410478"/>
          </a:xfrm>
          <a:prstGeom prst="rect">
            <a:avLst/>
          </a:prstGeom>
        </p:spPr>
      </p:pic>
      <p:pic>
        <p:nvPicPr>
          <p:cNvPr id="12" name="Picture 2">
            <a:extLst>
              <a:ext uri="{FF2B5EF4-FFF2-40B4-BE49-F238E27FC236}">
                <a16:creationId xmlns:a16="http://schemas.microsoft.com/office/drawing/2014/main" id="{7F128E66-B307-A745-5001-E6C91E5F340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78478" y="3267851"/>
            <a:ext cx="6404604" cy="623062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BFD7400-172D-AE47-C53E-5FAFDBF48334}"/>
              </a:ext>
            </a:extLst>
          </p:cNvPr>
          <p:cNvSpPr txBox="1"/>
          <p:nvPr/>
        </p:nvSpPr>
        <p:spPr>
          <a:xfrm>
            <a:off x="9753600" y="2667686"/>
            <a:ext cx="12849726" cy="1200329"/>
          </a:xfrm>
          <a:prstGeom prst="rect">
            <a:avLst/>
          </a:prstGeom>
          <a:noFill/>
        </p:spPr>
        <p:txBody>
          <a:bodyPr wrap="square">
            <a:spAutoFit/>
          </a:bodyPr>
          <a:lstStyle/>
          <a:p>
            <a:r>
              <a:rPr lang="en-US" sz="1800" dirty="0">
                <a:solidFill>
                  <a:schemeClr val="bg1"/>
                </a:solidFill>
                <a:latin typeface="Courier New" panose="02070309020205020404" pitchFamily="49" charset="0"/>
              </a:rPr>
              <a:t>0 – Severity 1</a:t>
            </a:r>
          </a:p>
          <a:p>
            <a:r>
              <a:rPr lang="en-US" dirty="0">
                <a:solidFill>
                  <a:schemeClr val="bg1"/>
                </a:solidFill>
                <a:latin typeface="Courier New" panose="02070309020205020404" pitchFamily="49" charset="0"/>
              </a:rPr>
              <a:t>1 – Severity 2</a:t>
            </a:r>
          </a:p>
          <a:p>
            <a:r>
              <a:rPr lang="en-US" dirty="0">
                <a:solidFill>
                  <a:schemeClr val="bg1"/>
                </a:solidFill>
                <a:latin typeface="Courier New" panose="02070309020205020404" pitchFamily="49" charset="0"/>
              </a:rPr>
              <a:t>2 – Severity 3</a:t>
            </a:r>
          </a:p>
          <a:p>
            <a:r>
              <a:rPr lang="en-US" sz="1800" dirty="0">
                <a:solidFill>
                  <a:schemeClr val="bg1"/>
                </a:solidFill>
                <a:latin typeface="Courier New" panose="02070309020205020404" pitchFamily="49" charset="0"/>
              </a:rPr>
              <a:t>3 – Severi</a:t>
            </a:r>
            <a:r>
              <a:rPr lang="en-US" dirty="0">
                <a:solidFill>
                  <a:schemeClr val="bg1"/>
                </a:solidFill>
                <a:latin typeface="Courier New" panose="02070309020205020404" pitchFamily="49" charset="0"/>
              </a:rPr>
              <a:t>ty 4</a:t>
            </a:r>
          </a:p>
        </p:txBody>
      </p:sp>
    </p:spTree>
    <p:extLst>
      <p:ext uri="{BB962C8B-B14F-4D97-AF65-F5344CB8AC3E}">
        <p14:creationId xmlns:p14="http://schemas.microsoft.com/office/powerpoint/2010/main" val="38121176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3354044" y="1024236"/>
            <a:ext cx="6896632" cy="6896632"/>
          </a:xfrm>
          <a:custGeom>
            <a:avLst/>
            <a:gdLst/>
            <a:ahLst/>
            <a:cxnLst/>
            <a:rect l="l" t="t" r="r" b="b"/>
            <a:pathLst>
              <a:path w="6896632" h="6896632">
                <a:moveTo>
                  <a:pt x="0" y="0"/>
                </a:moveTo>
                <a:lnTo>
                  <a:pt x="6896633" y="0"/>
                </a:lnTo>
                <a:lnTo>
                  <a:pt x="6896633" y="6896632"/>
                </a:lnTo>
                <a:lnTo>
                  <a:pt x="0" y="6896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831439" y="3191290"/>
            <a:ext cx="8086060" cy="8086060"/>
          </a:xfrm>
          <a:custGeom>
            <a:avLst/>
            <a:gdLst/>
            <a:ahLst/>
            <a:cxnLst/>
            <a:rect l="l" t="t" r="r" b="b"/>
            <a:pathLst>
              <a:path w="8086060" h="8086060">
                <a:moveTo>
                  <a:pt x="0" y="0"/>
                </a:moveTo>
                <a:lnTo>
                  <a:pt x="8086061" y="0"/>
                </a:lnTo>
                <a:lnTo>
                  <a:pt x="8086061"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5400000">
            <a:off x="11928816" y="449266"/>
            <a:ext cx="12718369" cy="9388469"/>
          </a:xfrm>
          <a:custGeom>
            <a:avLst/>
            <a:gdLst/>
            <a:ahLst/>
            <a:cxnLst/>
            <a:rect l="l" t="t" r="r" b="b"/>
            <a:pathLst>
              <a:path w="12718369" h="9388469">
                <a:moveTo>
                  <a:pt x="0" y="0"/>
                </a:moveTo>
                <a:lnTo>
                  <a:pt x="12718368" y="0"/>
                </a:lnTo>
                <a:lnTo>
                  <a:pt x="12718368" y="9388468"/>
                </a:lnTo>
                <a:lnTo>
                  <a:pt x="0" y="93884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823539" y="2903539"/>
            <a:ext cx="5366128" cy="5017329"/>
          </a:xfrm>
          <a:custGeom>
            <a:avLst/>
            <a:gdLst/>
            <a:ahLst/>
            <a:cxnLst/>
            <a:rect l="l" t="t" r="r" b="b"/>
            <a:pathLst>
              <a:path w="5366128" h="5017329">
                <a:moveTo>
                  <a:pt x="0" y="0"/>
                </a:moveTo>
                <a:lnTo>
                  <a:pt x="5366128" y="0"/>
                </a:lnTo>
                <a:lnTo>
                  <a:pt x="5366128" y="5017329"/>
                </a:lnTo>
                <a:lnTo>
                  <a:pt x="0" y="5017329"/>
                </a:lnTo>
                <a:lnTo>
                  <a:pt x="0" y="0"/>
                </a:lnTo>
                <a:close/>
              </a:path>
            </a:pathLst>
          </a:custGeom>
          <a:blipFill>
            <a:blip r:embed="rId8"/>
            <a:stretch>
              <a:fillRect/>
            </a:stretch>
          </a:blipFill>
        </p:spPr>
        <p:txBody>
          <a:bodyPr/>
          <a:lstStyle/>
          <a:p>
            <a:endParaRPr lang="en-US"/>
          </a:p>
        </p:txBody>
      </p:sp>
      <p:sp>
        <p:nvSpPr>
          <p:cNvPr id="6" name="TextBox 6"/>
          <p:cNvSpPr txBox="1"/>
          <p:nvPr/>
        </p:nvSpPr>
        <p:spPr>
          <a:xfrm>
            <a:off x="7209849" y="572920"/>
            <a:ext cx="8148349" cy="1685603"/>
          </a:xfrm>
          <a:prstGeom prst="rect">
            <a:avLst/>
          </a:prstGeom>
        </p:spPr>
        <p:txBody>
          <a:bodyPr lIns="0" tIns="0" rIns="0" bIns="0" rtlCol="0" anchor="t">
            <a:spAutoFit/>
          </a:bodyPr>
          <a:lstStyle/>
          <a:p>
            <a:pPr>
              <a:lnSpc>
                <a:spcPts val="13667"/>
              </a:lnSpc>
            </a:pPr>
            <a:r>
              <a:rPr lang="en-US" sz="9762">
                <a:solidFill>
                  <a:srgbClr val="FFFFFF"/>
                </a:solidFill>
                <a:latin typeface="Neue Machina Ultra-Bold"/>
              </a:rPr>
              <a:t>Conclusion</a:t>
            </a:r>
          </a:p>
        </p:txBody>
      </p:sp>
      <p:sp>
        <p:nvSpPr>
          <p:cNvPr id="7" name="TextBox 7"/>
          <p:cNvSpPr txBox="1"/>
          <p:nvPr/>
        </p:nvSpPr>
        <p:spPr>
          <a:xfrm>
            <a:off x="4337800" y="1988012"/>
            <a:ext cx="12883400" cy="7847148"/>
          </a:xfrm>
          <a:prstGeom prst="rect">
            <a:avLst/>
          </a:prstGeom>
        </p:spPr>
        <p:txBody>
          <a:bodyPr wrap="square" lIns="0" tIns="0" rIns="0" bIns="0" rtlCol="0" anchor="t">
            <a:spAutoFit/>
          </a:bodyPr>
          <a:lstStyle/>
          <a:p>
            <a:pPr>
              <a:lnSpc>
                <a:spcPts val="4057"/>
              </a:lnSpc>
            </a:pPr>
            <a:endParaRPr lang="en-US" sz="2898" dirty="0">
              <a:solidFill>
                <a:srgbClr val="FFFFFF"/>
              </a:solidFill>
              <a:latin typeface="Montserrat"/>
            </a:endParaRPr>
          </a:p>
          <a:p>
            <a:pPr>
              <a:lnSpc>
                <a:spcPts val="4057"/>
              </a:lnSpc>
            </a:pPr>
            <a:r>
              <a:rPr lang="en-US" sz="2898" dirty="0">
                <a:solidFill>
                  <a:srgbClr val="FFFFFF"/>
                </a:solidFill>
                <a:latin typeface="Montserrat"/>
              </a:rPr>
              <a:t>1. Logistic Regression, before oversampling, emerged as the most accurate model for predicting accident severity based on our evaluation metrics.</a:t>
            </a:r>
          </a:p>
          <a:p>
            <a:pPr>
              <a:lnSpc>
                <a:spcPts val="4057"/>
              </a:lnSpc>
            </a:pPr>
            <a:endParaRPr lang="en-US" sz="2898" dirty="0">
              <a:solidFill>
                <a:srgbClr val="FFFFFF"/>
              </a:solidFill>
              <a:latin typeface="Montserrat"/>
            </a:endParaRPr>
          </a:p>
          <a:p>
            <a:pPr>
              <a:lnSpc>
                <a:spcPts val="4057"/>
              </a:lnSpc>
            </a:pPr>
            <a:r>
              <a:rPr lang="en-US" sz="2898" dirty="0">
                <a:solidFill>
                  <a:srgbClr val="FFFFFF"/>
                </a:solidFill>
                <a:latin typeface="Montserrat"/>
              </a:rPr>
              <a:t>2. Our analysis revealed critical factors influencing accident severity, offering a deeper understanding of road accidents' dynamics.</a:t>
            </a:r>
          </a:p>
          <a:p>
            <a:pPr>
              <a:lnSpc>
                <a:spcPts val="4057"/>
              </a:lnSpc>
            </a:pPr>
            <a:endParaRPr lang="en-US" sz="2898" dirty="0">
              <a:solidFill>
                <a:srgbClr val="FFFFFF"/>
              </a:solidFill>
              <a:latin typeface="Montserrat"/>
            </a:endParaRPr>
          </a:p>
          <a:p>
            <a:pPr>
              <a:lnSpc>
                <a:spcPts val="4057"/>
              </a:lnSpc>
            </a:pPr>
            <a:r>
              <a:rPr lang="en-US" sz="2850">
                <a:solidFill>
                  <a:srgbClr val="FFFFFF"/>
                </a:solidFill>
                <a:latin typeface="Montserrat"/>
              </a:rPr>
              <a:t>3. Varying model performance highlighted challenges with </a:t>
            </a:r>
            <a:r>
              <a:rPr lang="en-US" sz="2850" dirty="0">
                <a:solidFill>
                  <a:srgbClr val="FFFFFF"/>
                </a:solidFill>
                <a:latin typeface="Montserrat"/>
              </a:rPr>
              <a:t>imbalanced data, presenting opportunities for future research with advanced algorithms and real-time data analysis.</a:t>
            </a:r>
          </a:p>
          <a:p>
            <a:pPr>
              <a:lnSpc>
                <a:spcPts val="4057"/>
              </a:lnSpc>
            </a:pPr>
            <a:endParaRPr lang="en-US" sz="2898" dirty="0">
              <a:solidFill>
                <a:srgbClr val="FFFFFF"/>
              </a:solidFill>
              <a:latin typeface="Montserrat"/>
            </a:endParaRPr>
          </a:p>
          <a:p>
            <a:pPr>
              <a:lnSpc>
                <a:spcPts val="4057"/>
              </a:lnSpc>
            </a:pPr>
            <a:r>
              <a:rPr lang="en-US" sz="2898" dirty="0">
                <a:solidFill>
                  <a:srgbClr val="FFFFFF"/>
                </a:solidFill>
                <a:latin typeface="Montserrat"/>
              </a:rPr>
              <a:t>4. This project showcases the potential of machine learning in public safety, laying the groundwork for data-driven decisions that prioritize human safety on our roads.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6724066" y="-3249112"/>
            <a:ext cx="11805542" cy="11805542"/>
          </a:xfrm>
          <a:custGeom>
            <a:avLst/>
            <a:gdLst/>
            <a:ahLst/>
            <a:cxnLst/>
            <a:rect l="l" t="t" r="r" b="b"/>
            <a:pathLst>
              <a:path w="11805542" h="11805542">
                <a:moveTo>
                  <a:pt x="0" y="0"/>
                </a:moveTo>
                <a:lnTo>
                  <a:pt x="11805542" y="0"/>
                </a:lnTo>
                <a:lnTo>
                  <a:pt x="11805542" y="11805541"/>
                </a:lnTo>
                <a:lnTo>
                  <a:pt x="0" y="118055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1203420" y="1177460"/>
            <a:ext cx="11805542" cy="11805542"/>
          </a:xfrm>
          <a:custGeom>
            <a:avLst/>
            <a:gdLst/>
            <a:ahLst/>
            <a:cxnLst/>
            <a:rect l="l" t="t" r="r" b="b"/>
            <a:pathLst>
              <a:path w="11805542" h="11805542">
                <a:moveTo>
                  <a:pt x="0" y="0"/>
                </a:moveTo>
                <a:lnTo>
                  <a:pt x="11805542" y="0"/>
                </a:lnTo>
                <a:lnTo>
                  <a:pt x="11805542" y="11805542"/>
                </a:lnTo>
                <a:lnTo>
                  <a:pt x="0" y="118055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205205" y="4667812"/>
            <a:ext cx="8893252" cy="8315191"/>
          </a:xfrm>
          <a:custGeom>
            <a:avLst/>
            <a:gdLst/>
            <a:ahLst/>
            <a:cxnLst/>
            <a:rect l="l" t="t" r="r" b="b"/>
            <a:pathLst>
              <a:path w="8893252" h="8315191">
                <a:moveTo>
                  <a:pt x="0" y="0"/>
                </a:moveTo>
                <a:lnTo>
                  <a:pt x="8893252" y="0"/>
                </a:lnTo>
                <a:lnTo>
                  <a:pt x="8893252" y="8315190"/>
                </a:lnTo>
                <a:lnTo>
                  <a:pt x="0" y="8315190"/>
                </a:lnTo>
                <a:lnTo>
                  <a:pt x="0" y="0"/>
                </a:lnTo>
                <a:close/>
              </a:path>
            </a:pathLst>
          </a:custGeom>
          <a:blipFill>
            <a:blip r:embed="rId6"/>
            <a:stretch>
              <a:fillRect/>
            </a:stretch>
          </a:blipFill>
        </p:spPr>
        <p:txBody>
          <a:bodyPr/>
          <a:lstStyle/>
          <a:p>
            <a:endParaRPr lang="en-US"/>
          </a:p>
        </p:txBody>
      </p:sp>
      <p:sp>
        <p:nvSpPr>
          <p:cNvPr id="5" name="Freeform 5"/>
          <p:cNvSpPr/>
          <p:nvPr/>
        </p:nvSpPr>
        <p:spPr>
          <a:xfrm rot="1365435">
            <a:off x="-3790155" y="-730855"/>
            <a:ext cx="6282382" cy="6378053"/>
          </a:xfrm>
          <a:custGeom>
            <a:avLst/>
            <a:gdLst/>
            <a:ahLst/>
            <a:cxnLst/>
            <a:rect l="l" t="t" r="r" b="b"/>
            <a:pathLst>
              <a:path w="6282382" h="6378053">
                <a:moveTo>
                  <a:pt x="0" y="0"/>
                </a:moveTo>
                <a:lnTo>
                  <a:pt x="6282382" y="0"/>
                </a:lnTo>
                <a:lnTo>
                  <a:pt x="6282382" y="6378053"/>
                </a:lnTo>
                <a:lnTo>
                  <a:pt x="0" y="6378053"/>
                </a:lnTo>
                <a:lnTo>
                  <a:pt x="0" y="0"/>
                </a:lnTo>
                <a:close/>
              </a:path>
            </a:pathLst>
          </a:custGeom>
          <a:blipFill>
            <a:blip r:embed="rId7"/>
            <a:stretch>
              <a:fillRect/>
            </a:stretch>
          </a:blipFill>
        </p:spPr>
        <p:txBody>
          <a:bodyPr/>
          <a:lstStyle/>
          <a:p>
            <a:endParaRPr lang="en-US"/>
          </a:p>
        </p:txBody>
      </p:sp>
      <p:sp>
        <p:nvSpPr>
          <p:cNvPr id="6" name="TextBox 6"/>
          <p:cNvSpPr txBox="1"/>
          <p:nvPr/>
        </p:nvSpPr>
        <p:spPr>
          <a:xfrm>
            <a:off x="4838254" y="554037"/>
            <a:ext cx="9456319" cy="3636819"/>
          </a:xfrm>
          <a:prstGeom prst="rect">
            <a:avLst/>
          </a:prstGeom>
        </p:spPr>
        <p:txBody>
          <a:bodyPr lIns="0" tIns="0" rIns="0" bIns="0" rtlCol="0" anchor="t">
            <a:spAutoFit/>
          </a:bodyPr>
          <a:lstStyle/>
          <a:p>
            <a:pPr algn="ctr">
              <a:lnSpc>
                <a:spcPts val="11200"/>
              </a:lnSpc>
            </a:pPr>
            <a:r>
              <a:rPr lang="en-US" sz="8000">
                <a:solidFill>
                  <a:srgbClr val="FFFFFF"/>
                </a:solidFill>
                <a:latin typeface="Neue Machina Ultra-Bold"/>
              </a:rPr>
              <a:t>References</a:t>
            </a:r>
          </a:p>
          <a:p>
            <a:pPr algn="ctr">
              <a:lnSpc>
                <a:spcPts val="5790"/>
              </a:lnSpc>
            </a:pPr>
            <a:r>
              <a:rPr lang="en-US" sz="4136">
                <a:solidFill>
                  <a:srgbClr val="FFFFFF"/>
                </a:solidFill>
                <a:latin typeface="Neue Machina Ultra-Bold"/>
              </a:rPr>
              <a:t> </a:t>
            </a:r>
          </a:p>
          <a:p>
            <a:pPr algn="ctr">
              <a:lnSpc>
                <a:spcPts val="5790"/>
              </a:lnSpc>
            </a:pPr>
            <a:endParaRPr lang="en-US" sz="4136">
              <a:solidFill>
                <a:srgbClr val="FFFFFF"/>
              </a:solidFill>
              <a:latin typeface="Neue Machina Ultra-Bold"/>
            </a:endParaRPr>
          </a:p>
          <a:p>
            <a:pPr algn="ctr">
              <a:lnSpc>
                <a:spcPts val="5790"/>
              </a:lnSpc>
            </a:pPr>
            <a:endParaRPr lang="en-US" sz="4136">
              <a:solidFill>
                <a:srgbClr val="FFFFFF"/>
              </a:solidFill>
              <a:latin typeface="Neue Machina Ultra-Bold"/>
            </a:endParaRPr>
          </a:p>
        </p:txBody>
      </p:sp>
      <p:sp>
        <p:nvSpPr>
          <p:cNvPr id="7" name="TextBox 7"/>
          <p:cNvSpPr txBox="1"/>
          <p:nvPr/>
        </p:nvSpPr>
        <p:spPr>
          <a:xfrm>
            <a:off x="4199861" y="2301110"/>
            <a:ext cx="12646387" cy="4308872"/>
          </a:xfrm>
          <a:prstGeom prst="rect">
            <a:avLst/>
          </a:prstGeom>
        </p:spPr>
        <p:txBody>
          <a:bodyPr lIns="0" tIns="0" rIns="0" bIns="0" rtlCol="0" anchor="t">
            <a:spAutoFit/>
          </a:bodyPr>
          <a:lstStyle/>
          <a:p>
            <a:pPr rtl="0">
              <a:spcBef>
                <a:spcPts val="0"/>
              </a:spcBef>
              <a:spcAft>
                <a:spcPts val="0"/>
              </a:spcAft>
            </a:pPr>
            <a:r>
              <a:rPr lang="en-IN" sz="4000" b="0" i="0" u="none" strike="noStrike" dirty="0">
                <a:solidFill>
                  <a:schemeClr val="bg1"/>
                </a:solidFill>
                <a:effectLst/>
                <a:latin typeface="Montserrat" pitchFamily="2" charset="77"/>
              </a:rPr>
              <a:t>[1] Class notes, </a:t>
            </a:r>
            <a:r>
              <a:rPr lang="en-IN" sz="4000" b="0" i="0" u="none" strike="noStrike" dirty="0" err="1">
                <a:solidFill>
                  <a:schemeClr val="bg1"/>
                </a:solidFill>
                <a:effectLst/>
                <a:latin typeface="Montserrat" pitchFamily="2" charset="77"/>
              </a:rPr>
              <a:t>Jupyter</a:t>
            </a:r>
            <a:r>
              <a:rPr lang="en-IN" sz="4000" b="0" i="0" u="none" strike="noStrike" dirty="0">
                <a:solidFill>
                  <a:schemeClr val="bg1"/>
                </a:solidFill>
                <a:effectLst/>
                <a:latin typeface="Montserrat" pitchFamily="2" charset="77"/>
              </a:rPr>
              <a:t> notebooks from Professor Handan Liu</a:t>
            </a:r>
            <a:endParaRPr lang="en-IN" sz="4000" b="0" dirty="0">
              <a:solidFill>
                <a:schemeClr val="bg1"/>
              </a:solidFill>
              <a:effectLst/>
              <a:latin typeface="Montserrat" pitchFamily="2" charset="77"/>
            </a:endParaRPr>
          </a:p>
          <a:p>
            <a:pPr rtl="0">
              <a:spcBef>
                <a:spcPts val="0"/>
              </a:spcBef>
              <a:spcAft>
                <a:spcPts val="0"/>
              </a:spcAft>
            </a:pPr>
            <a:r>
              <a:rPr lang="en-IN" sz="4000" b="0" i="0" u="none" strike="noStrike" dirty="0">
                <a:solidFill>
                  <a:schemeClr val="bg1"/>
                </a:solidFill>
                <a:effectLst/>
                <a:latin typeface="Montserrat" pitchFamily="2" charset="77"/>
              </a:rPr>
              <a:t>[2] Pandas Documentation: </a:t>
            </a:r>
            <a:r>
              <a:rPr lang="en-IN" sz="4000" b="0" i="0" u="sng" strike="noStrike" dirty="0">
                <a:solidFill>
                  <a:schemeClr val="bg1"/>
                </a:solidFill>
                <a:effectLst/>
                <a:latin typeface="Montserrat" pitchFamily="2" charset="77"/>
                <a:hlinkClick r:id="rId8">
                  <a:extLst>
                    <a:ext uri="{A12FA001-AC4F-418D-AE19-62706E023703}">
                      <ahyp:hlinkClr xmlns:ahyp="http://schemas.microsoft.com/office/drawing/2018/hyperlinkcolor" val="tx"/>
                    </a:ext>
                  </a:extLst>
                </a:hlinkClick>
              </a:rPr>
              <a:t>Pandas</a:t>
            </a:r>
            <a:endParaRPr lang="en-IN" sz="4000" b="0" dirty="0">
              <a:solidFill>
                <a:schemeClr val="bg1"/>
              </a:solidFill>
              <a:effectLst/>
              <a:latin typeface="Montserrat" pitchFamily="2" charset="77"/>
            </a:endParaRPr>
          </a:p>
          <a:p>
            <a:pPr rtl="0">
              <a:spcBef>
                <a:spcPts val="0"/>
              </a:spcBef>
              <a:spcAft>
                <a:spcPts val="0"/>
              </a:spcAft>
            </a:pPr>
            <a:r>
              <a:rPr lang="en-IN" sz="4000" b="0" i="0" u="none" strike="noStrike" dirty="0">
                <a:solidFill>
                  <a:schemeClr val="bg1"/>
                </a:solidFill>
                <a:effectLst/>
                <a:latin typeface="Montserrat" pitchFamily="2" charset="77"/>
              </a:rPr>
              <a:t>[3] Seaborn Visualization Library: </a:t>
            </a:r>
            <a:r>
              <a:rPr lang="en-IN" sz="4000" b="0" i="0" u="sng" strike="noStrike" dirty="0">
                <a:solidFill>
                  <a:schemeClr val="bg1"/>
                </a:solidFill>
                <a:effectLst/>
                <a:latin typeface="Montserrat" pitchFamily="2" charset="77"/>
                <a:hlinkClick r:id="rId9">
                  <a:extLst>
                    <a:ext uri="{A12FA001-AC4F-418D-AE19-62706E023703}">
                      <ahyp:hlinkClr xmlns:ahyp="http://schemas.microsoft.com/office/drawing/2018/hyperlinkcolor" val="tx"/>
                    </a:ext>
                  </a:extLst>
                </a:hlinkClick>
              </a:rPr>
              <a:t>Seaborn</a:t>
            </a:r>
            <a:endParaRPr lang="en-IN" sz="4000" b="0" dirty="0">
              <a:solidFill>
                <a:schemeClr val="bg1"/>
              </a:solidFill>
              <a:effectLst/>
              <a:latin typeface="Montserrat" pitchFamily="2" charset="77"/>
            </a:endParaRPr>
          </a:p>
          <a:p>
            <a:pPr rtl="0">
              <a:spcBef>
                <a:spcPts val="0"/>
              </a:spcBef>
              <a:spcAft>
                <a:spcPts val="0"/>
              </a:spcAft>
            </a:pPr>
            <a:r>
              <a:rPr lang="en-IN" sz="4000" b="0" i="0" u="none" strike="noStrike" dirty="0">
                <a:solidFill>
                  <a:schemeClr val="bg1"/>
                </a:solidFill>
                <a:effectLst/>
                <a:latin typeface="Montserrat" pitchFamily="2" charset="77"/>
              </a:rPr>
              <a:t>[4] Scikit-learn for Machine Learning: </a:t>
            </a:r>
            <a:r>
              <a:rPr lang="en-IN" sz="4000" b="0" i="0" u="sng" strike="noStrike" dirty="0">
                <a:solidFill>
                  <a:schemeClr val="bg1"/>
                </a:solidFill>
                <a:effectLst/>
                <a:latin typeface="Montserrat" pitchFamily="2" charset="77"/>
                <a:hlinkClick r:id="rId10">
                  <a:extLst>
                    <a:ext uri="{A12FA001-AC4F-418D-AE19-62706E023703}">
                      <ahyp:hlinkClr xmlns:ahyp="http://schemas.microsoft.com/office/drawing/2018/hyperlinkcolor" val="tx"/>
                    </a:ext>
                  </a:extLst>
                </a:hlinkClick>
              </a:rPr>
              <a:t>Scikit-learn</a:t>
            </a:r>
            <a:endParaRPr lang="en-IN" sz="4000" b="0" dirty="0">
              <a:solidFill>
                <a:schemeClr val="bg1"/>
              </a:solidFill>
              <a:effectLst/>
              <a:latin typeface="Montserrat" pitchFamily="2" charset="77"/>
            </a:endParaRPr>
          </a:p>
          <a:p>
            <a:r>
              <a:rPr lang="en-IN" sz="4000" b="0" i="0" u="none" strike="noStrike" dirty="0">
                <a:solidFill>
                  <a:schemeClr val="bg1"/>
                </a:solidFill>
                <a:effectLst/>
                <a:latin typeface="Montserrat" pitchFamily="2" charset="77"/>
              </a:rPr>
              <a:t>[5] US Accidents Dataset:  </a:t>
            </a:r>
            <a:r>
              <a:rPr lang="en-IN" sz="4000" b="0" i="0" u="sng" strike="noStrike" dirty="0">
                <a:solidFill>
                  <a:schemeClr val="bg1"/>
                </a:solidFill>
                <a:effectLst/>
                <a:latin typeface="Montserrat" pitchFamily="2" charset="77"/>
                <a:hlinkClick r:id="rId11">
                  <a:extLst>
                    <a:ext uri="{A12FA001-AC4F-418D-AE19-62706E023703}">
                      <ahyp:hlinkClr xmlns:ahyp="http://schemas.microsoft.com/office/drawing/2018/hyperlinkcolor" val="tx"/>
                    </a:ext>
                  </a:extLst>
                </a:hlinkClick>
              </a:rPr>
              <a:t>US Accidents: (2016-2023)</a:t>
            </a:r>
            <a:endParaRPr lang="en-US" sz="4000" u="sng" dirty="0">
              <a:solidFill>
                <a:schemeClr val="bg1"/>
              </a:solidFill>
              <a:latin typeface="Montserrat" pitchFamily="2" charset="77"/>
              <a:hlinkClick r:id="rId10" tooltip="https://scikit-learn.org/stable/">
                <a:extLst>
                  <a:ext uri="{A12FA001-AC4F-418D-AE19-62706E023703}">
                    <ahyp:hlinkClr xmlns:ahyp="http://schemas.microsoft.com/office/drawing/2018/hyperlinkcolor" val="tx"/>
                  </a:ext>
                </a:extLst>
              </a:hlinkClic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3971137" y="594816"/>
            <a:ext cx="7465233" cy="7465233"/>
          </a:xfrm>
          <a:custGeom>
            <a:avLst/>
            <a:gdLst/>
            <a:ahLst/>
            <a:cxnLst/>
            <a:rect l="l" t="t" r="r" b="b"/>
            <a:pathLst>
              <a:path w="7465233" h="7465233">
                <a:moveTo>
                  <a:pt x="0" y="0"/>
                </a:moveTo>
                <a:lnTo>
                  <a:pt x="7465233" y="0"/>
                </a:lnTo>
                <a:lnTo>
                  <a:pt x="7465233" y="7465233"/>
                </a:lnTo>
                <a:lnTo>
                  <a:pt x="0" y="74652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4571164" y="3973154"/>
            <a:ext cx="9218676" cy="9218676"/>
          </a:xfrm>
          <a:custGeom>
            <a:avLst/>
            <a:gdLst/>
            <a:ahLst/>
            <a:cxnLst/>
            <a:rect l="l" t="t" r="r" b="b"/>
            <a:pathLst>
              <a:path w="9218676" h="9218676">
                <a:moveTo>
                  <a:pt x="0" y="0"/>
                </a:moveTo>
                <a:lnTo>
                  <a:pt x="9218676" y="0"/>
                </a:lnTo>
                <a:lnTo>
                  <a:pt x="9218676" y="9218676"/>
                </a:lnTo>
                <a:lnTo>
                  <a:pt x="0" y="92186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4" name="Group 4"/>
          <p:cNvGrpSpPr>
            <a:grpSpLocks noChangeAspect="1"/>
          </p:cNvGrpSpPr>
          <p:nvPr/>
        </p:nvGrpSpPr>
        <p:grpSpPr>
          <a:xfrm>
            <a:off x="3224964" y="4105113"/>
            <a:ext cx="11475480" cy="11475480"/>
            <a:chOff x="0" y="0"/>
            <a:chExt cx="6355080" cy="6355080"/>
          </a:xfrm>
        </p:grpSpPr>
        <p:sp>
          <p:nvSpPr>
            <p:cNvPr id="5" name="Freeform 5"/>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txBody>
            <a:bodyPr/>
            <a:lstStyle/>
            <a:p>
              <a:endParaRPr lang="en-US"/>
            </a:p>
          </p:txBody>
        </p:sp>
      </p:grpSp>
      <p:sp>
        <p:nvSpPr>
          <p:cNvPr id="6" name="Freeform 6"/>
          <p:cNvSpPr/>
          <p:nvPr/>
        </p:nvSpPr>
        <p:spPr>
          <a:xfrm>
            <a:off x="1798107" y="7249562"/>
            <a:ext cx="3216307" cy="1145809"/>
          </a:xfrm>
          <a:custGeom>
            <a:avLst/>
            <a:gdLst/>
            <a:ahLst/>
            <a:cxnLst/>
            <a:rect l="l" t="t" r="r" b="b"/>
            <a:pathLst>
              <a:path w="3216307" h="1145809">
                <a:moveTo>
                  <a:pt x="0" y="0"/>
                </a:moveTo>
                <a:lnTo>
                  <a:pt x="3216307" y="0"/>
                </a:lnTo>
                <a:lnTo>
                  <a:pt x="3216307" y="1145809"/>
                </a:lnTo>
                <a:lnTo>
                  <a:pt x="0" y="11458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TextBox 7"/>
          <p:cNvSpPr txBox="1"/>
          <p:nvPr/>
        </p:nvSpPr>
        <p:spPr>
          <a:xfrm>
            <a:off x="3077851" y="1421258"/>
            <a:ext cx="12132298" cy="1685595"/>
          </a:xfrm>
          <a:prstGeom prst="rect">
            <a:avLst/>
          </a:prstGeom>
        </p:spPr>
        <p:txBody>
          <a:bodyPr lIns="0" tIns="0" rIns="0" bIns="0" rtlCol="0" anchor="t">
            <a:spAutoFit/>
          </a:bodyPr>
          <a:lstStyle/>
          <a:p>
            <a:pPr algn="ctr">
              <a:lnSpc>
                <a:spcPts val="13668"/>
              </a:lnSpc>
            </a:pPr>
            <a:r>
              <a:rPr lang="en-US" sz="9762" dirty="0">
                <a:solidFill>
                  <a:srgbClr val="FFFFFF"/>
                </a:solidFill>
                <a:latin typeface="Neue Machina Ultra-Bold"/>
              </a:rPr>
              <a:t>Methodology</a:t>
            </a:r>
          </a:p>
        </p:txBody>
      </p:sp>
      <p:sp>
        <p:nvSpPr>
          <p:cNvPr id="8" name="Freeform 8"/>
          <p:cNvSpPr/>
          <p:nvPr/>
        </p:nvSpPr>
        <p:spPr>
          <a:xfrm>
            <a:off x="7535847" y="3862518"/>
            <a:ext cx="3216307" cy="1145809"/>
          </a:xfrm>
          <a:custGeom>
            <a:avLst/>
            <a:gdLst/>
            <a:ahLst/>
            <a:cxnLst/>
            <a:rect l="l" t="t" r="r" b="b"/>
            <a:pathLst>
              <a:path w="3216307" h="1145809">
                <a:moveTo>
                  <a:pt x="0" y="0"/>
                </a:moveTo>
                <a:lnTo>
                  <a:pt x="3216306" y="0"/>
                </a:lnTo>
                <a:lnTo>
                  <a:pt x="3216306" y="1145809"/>
                </a:lnTo>
                <a:lnTo>
                  <a:pt x="0" y="11458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Freeform 9"/>
          <p:cNvSpPr/>
          <p:nvPr/>
        </p:nvSpPr>
        <p:spPr>
          <a:xfrm>
            <a:off x="12572667" y="7249562"/>
            <a:ext cx="3216307" cy="1145809"/>
          </a:xfrm>
          <a:custGeom>
            <a:avLst/>
            <a:gdLst/>
            <a:ahLst/>
            <a:cxnLst/>
            <a:rect l="l" t="t" r="r" b="b"/>
            <a:pathLst>
              <a:path w="3216307" h="1145809">
                <a:moveTo>
                  <a:pt x="0" y="0"/>
                </a:moveTo>
                <a:lnTo>
                  <a:pt x="3216307" y="0"/>
                </a:lnTo>
                <a:lnTo>
                  <a:pt x="3216307" y="1145809"/>
                </a:lnTo>
                <a:lnTo>
                  <a:pt x="0" y="11458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Freeform 10"/>
          <p:cNvSpPr/>
          <p:nvPr/>
        </p:nvSpPr>
        <p:spPr>
          <a:xfrm>
            <a:off x="-4195193" y="-4864633"/>
            <a:ext cx="9729266" cy="9729266"/>
          </a:xfrm>
          <a:custGeom>
            <a:avLst/>
            <a:gdLst/>
            <a:ahLst/>
            <a:cxnLst/>
            <a:rect l="l" t="t" r="r" b="b"/>
            <a:pathLst>
              <a:path w="9729266" h="9729266">
                <a:moveTo>
                  <a:pt x="0" y="0"/>
                </a:moveTo>
                <a:lnTo>
                  <a:pt x="9729267" y="0"/>
                </a:lnTo>
                <a:lnTo>
                  <a:pt x="9729267" y="9729266"/>
                </a:lnTo>
                <a:lnTo>
                  <a:pt x="0" y="97292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p:cNvSpPr/>
          <p:nvPr/>
        </p:nvSpPr>
        <p:spPr>
          <a:xfrm rot="10344677">
            <a:off x="-877637" y="-716602"/>
            <a:ext cx="4140717" cy="2443023"/>
          </a:xfrm>
          <a:custGeom>
            <a:avLst/>
            <a:gdLst/>
            <a:ahLst/>
            <a:cxnLst/>
            <a:rect l="l" t="t" r="r" b="b"/>
            <a:pathLst>
              <a:path w="4140717" h="2443023">
                <a:moveTo>
                  <a:pt x="0" y="0"/>
                </a:moveTo>
                <a:lnTo>
                  <a:pt x="4140716" y="0"/>
                </a:lnTo>
                <a:lnTo>
                  <a:pt x="4140716" y="2443023"/>
                </a:lnTo>
                <a:lnTo>
                  <a:pt x="0" y="2443023"/>
                </a:lnTo>
                <a:lnTo>
                  <a:pt x="0" y="0"/>
                </a:lnTo>
                <a:close/>
              </a:path>
            </a:pathLst>
          </a:custGeom>
          <a:blipFill>
            <a:blip r:embed="rId9"/>
            <a:stretch>
              <a:fillRect/>
            </a:stretch>
          </a:blipFill>
        </p:spPr>
        <p:txBody>
          <a:bodyPr/>
          <a:lstStyle/>
          <a:p>
            <a:endParaRPr lang="en-US"/>
          </a:p>
        </p:txBody>
      </p:sp>
      <p:sp>
        <p:nvSpPr>
          <p:cNvPr id="12" name="Freeform 12"/>
          <p:cNvSpPr/>
          <p:nvPr/>
        </p:nvSpPr>
        <p:spPr>
          <a:xfrm>
            <a:off x="15788974" y="1621283"/>
            <a:ext cx="5382042" cy="5628279"/>
          </a:xfrm>
          <a:custGeom>
            <a:avLst/>
            <a:gdLst/>
            <a:ahLst/>
            <a:cxnLst/>
            <a:rect l="l" t="t" r="r" b="b"/>
            <a:pathLst>
              <a:path w="5382042" h="5628279">
                <a:moveTo>
                  <a:pt x="0" y="0"/>
                </a:moveTo>
                <a:lnTo>
                  <a:pt x="5382042" y="0"/>
                </a:lnTo>
                <a:lnTo>
                  <a:pt x="5382042" y="5628279"/>
                </a:lnTo>
                <a:lnTo>
                  <a:pt x="0" y="5628279"/>
                </a:lnTo>
                <a:lnTo>
                  <a:pt x="0" y="0"/>
                </a:lnTo>
                <a:close/>
              </a:path>
            </a:pathLst>
          </a:custGeom>
          <a:blipFill>
            <a:blip r:embed="rId10"/>
            <a:stretch>
              <a:fillRect/>
            </a:stretch>
          </a:blipFill>
        </p:spPr>
        <p:txBody>
          <a:bodyPr/>
          <a:lstStyle/>
          <a:p>
            <a:endParaRPr lang="en-US"/>
          </a:p>
        </p:txBody>
      </p:sp>
      <p:sp>
        <p:nvSpPr>
          <p:cNvPr id="13" name="Freeform 13"/>
          <p:cNvSpPr/>
          <p:nvPr/>
        </p:nvSpPr>
        <p:spPr>
          <a:xfrm>
            <a:off x="5785757" y="5904254"/>
            <a:ext cx="6716487" cy="6708091"/>
          </a:xfrm>
          <a:custGeom>
            <a:avLst/>
            <a:gdLst/>
            <a:ahLst/>
            <a:cxnLst/>
            <a:rect l="l" t="t" r="r" b="b"/>
            <a:pathLst>
              <a:path w="6716487" h="6708091">
                <a:moveTo>
                  <a:pt x="0" y="0"/>
                </a:moveTo>
                <a:lnTo>
                  <a:pt x="6716486" y="0"/>
                </a:lnTo>
                <a:lnTo>
                  <a:pt x="6716486" y="6708092"/>
                </a:lnTo>
                <a:lnTo>
                  <a:pt x="0" y="6708092"/>
                </a:lnTo>
                <a:lnTo>
                  <a:pt x="0" y="0"/>
                </a:lnTo>
                <a:close/>
              </a:path>
            </a:pathLst>
          </a:custGeom>
          <a:blipFill>
            <a:blip r:embed="rId11"/>
            <a:stretch>
              <a:fillRect/>
            </a:stretch>
          </a:blipFill>
        </p:spPr>
        <p:txBody>
          <a:bodyPr/>
          <a:lstStyle/>
          <a:p>
            <a:endParaRPr lang="en-US"/>
          </a:p>
        </p:txBody>
      </p:sp>
      <p:sp>
        <p:nvSpPr>
          <p:cNvPr id="14" name="TextBox 14"/>
          <p:cNvSpPr txBox="1"/>
          <p:nvPr/>
        </p:nvSpPr>
        <p:spPr>
          <a:xfrm>
            <a:off x="2054413" y="7359153"/>
            <a:ext cx="2703695" cy="879002"/>
          </a:xfrm>
          <a:prstGeom prst="rect">
            <a:avLst/>
          </a:prstGeom>
        </p:spPr>
        <p:txBody>
          <a:bodyPr lIns="0" tIns="0" rIns="0" bIns="0" rtlCol="0" anchor="t">
            <a:spAutoFit/>
          </a:bodyPr>
          <a:lstStyle/>
          <a:p>
            <a:pPr algn="ctr">
              <a:lnSpc>
                <a:spcPts val="3526"/>
              </a:lnSpc>
            </a:pPr>
            <a:r>
              <a:rPr lang="en-US" sz="2518">
                <a:solidFill>
                  <a:srgbClr val="01204C"/>
                </a:solidFill>
                <a:latin typeface="Montserrat Bold"/>
              </a:rPr>
              <a:t>Data </a:t>
            </a:r>
          </a:p>
          <a:p>
            <a:pPr algn="ctr">
              <a:lnSpc>
                <a:spcPts val="3526"/>
              </a:lnSpc>
              <a:spcBef>
                <a:spcPct val="0"/>
              </a:spcBef>
            </a:pPr>
            <a:r>
              <a:rPr lang="en-US" sz="2518">
                <a:solidFill>
                  <a:srgbClr val="01204C"/>
                </a:solidFill>
                <a:latin typeface="Montserrat Bold"/>
              </a:rPr>
              <a:t>Pre-processing</a:t>
            </a:r>
          </a:p>
        </p:txBody>
      </p:sp>
      <p:sp>
        <p:nvSpPr>
          <p:cNvPr id="16" name="TextBox 16"/>
          <p:cNvSpPr txBox="1"/>
          <p:nvPr/>
        </p:nvSpPr>
        <p:spPr>
          <a:xfrm>
            <a:off x="12753964" y="7448526"/>
            <a:ext cx="2853714" cy="709780"/>
          </a:xfrm>
          <a:prstGeom prst="rect">
            <a:avLst/>
          </a:prstGeom>
        </p:spPr>
        <p:txBody>
          <a:bodyPr lIns="0" tIns="0" rIns="0" bIns="0" rtlCol="0" anchor="t">
            <a:spAutoFit/>
          </a:bodyPr>
          <a:lstStyle/>
          <a:p>
            <a:pPr algn="ctr">
              <a:lnSpc>
                <a:spcPts val="2878"/>
              </a:lnSpc>
              <a:spcBef>
                <a:spcPct val="0"/>
              </a:spcBef>
            </a:pPr>
            <a:r>
              <a:rPr lang="en-US" sz="2055">
                <a:solidFill>
                  <a:srgbClr val="01204C"/>
                </a:solidFill>
                <a:latin typeface="Montserrat Bold"/>
              </a:rPr>
              <a:t>Use trained model to predict accidents</a:t>
            </a:r>
          </a:p>
        </p:txBody>
      </p:sp>
      <p:sp>
        <p:nvSpPr>
          <p:cNvPr id="17" name="Freeform 17"/>
          <p:cNvSpPr/>
          <p:nvPr/>
        </p:nvSpPr>
        <p:spPr>
          <a:xfrm>
            <a:off x="3590463" y="5143500"/>
            <a:ext cx="3216307" cy="1145809"/>
          </a:xfrm>
          <a:custGeom>
            <a:avLst/>
            <a:gdLst/>
            <a:ahLst/>
            <a:cxnLst/>
            <a:rect l="l" t="t" r="r" b="b"/>
            <a:pathLst>
              <a:path w="3216307" h="1145809">
                <a:moveTo>
                  <a:pt x="0" y="0"/>
                </a:moveTo>
                <a:lnTo>
                  <a:pt x="3216307" y="0"/>
                </a:lnTo>
                <a:lnTo>
                  <a:pt x="3216307" y="1145809"/>
                </a:lnTo>
                <a:lnTo>
                  <a:pt x="0" y="11458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8" name="Freeform 18"/>
          <p:cNvSpPr/>
          <p:nvPr/>
        </p:nvSpPr>
        <p:spPr>
          <a:xfrm>
            <a:off x="11484136" y="5331350"/>
            <a:ext cx="3216307" cy="1145809"/>
          </a:xfrm>
          <a:custGeom>
            <a:avLst/>
            <a:gdLst/>
            <a:ahLst/>
            <a:cxnLst/>
            <a:rect l="l" t="t" r="r" b="b"/>
            <a:pathLst>
              <a:path w="3216307" h="1145809">
                <a:moveTo>
                  <a:pt x="0" y="0"/>
                </a:moveTo>
                <a:lnTo>
                  <a:pt x="3216307" y="0"/>
                </a:lnTo>
                <a:lnTo>
                  <a:pt x="3216307" y="1145809"/>
                </a:lnTo>
                <a:lnTo>
                  <a:pt x="0" y="11458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9" name="TextBox 19"/>
          <p:cNvSpPr txBox="1"/>
          <p:nvPr/>
        </p:nvSpPr>
        <p:spPr>
          <a:xfrm>
            <a:off x="3771760" y="5271345"/>
            <a:ext cx="2853714" cy="840808"/>
          </a:xfrm>
          <a:prstGeom prst="rect">
            <a:avLst/>
          </a:prstGeom>
        </p:spPr>
        <p:txBody>
          <a:bodyPr lIns="0" tIns="0" rIns="0" bIns="0" rtlCol="0" anchor="t">
            <a:spAutoFit/>
          </a:bodyPr>
          <a:lstStyle/>
          <a:p>
            <a:pPr algn="ctr">
              <a:lnSpc>
                <a:spcPts val="3438"/>
              </a:lnSpc>
              <a:spcBef>
                <a:spcPct val="0"/>
              </a:spcBef>
            </a:pPr>
            <a:r>
              <a:rPr lang="en-US" sz="2455" dirty="0">
                <a:solidFill>
                  <a:srgbClr val="01204C"/>
                </a:solidFill>
                <a:latin typeface="Montserrat Bold"/>
              </a:rPr>
              <a:t>Feature</a:t>
            </a:r>
          </a:p>
          <a:p>
            <a:pPr algn="ctr">
              <a:lnSpc>
                <a:spcPts val="3438"/>
              </a:lnSpc>
              <a:spcBef>
                <a:spcPct val="0"/>
              </a:spcBef>
            </a:pPr>
            <a:r>
              <a:rPr lang="en-US" sz="2455" dirty="0">
                <a:solidFill>
                  <a:srgbClr val="01204C"/>
                </a:solidFill>
                <a:latin typeface="Montserrat Bold"/>
              </a:rPr>
              <a:t>Engineering</a:t>
            </a:r>
          </a:p>
        </p:txBody>
      </p:sp>
      <p:sp>
        <p:nvSpPr>
          <p:cNvPr id="20" name="TextBox 20"/>
          <p:cNvSpPr txBox="1"/>
          <p:nvPr/>
        </p:nvSpPr>
        <p:spPr>
          <a:xfrm>
            <a:off x="11665433" y="5459194"/>
            <a:ext cx="2853714" cy="842495"/>
          </a:xfrm>
          <a:prstGeom prst="rect">
            <a:avLst/>
          </a:prstGeom>
        </p:spPr>
        <p:txBody>
          <a:bodyPr lIns="0" tIns="0" rIns="0" bIns="0" rtlCol="0" anchor="t">
            <a:spAutoFit/>
          </a:bodyPr>
          <a:lstStyle/>
          <a:p>
            <a:pPr algn="ctr">
              <a:lnSpc>
                <a:spcPts val="3438"/>
              </a:lnSpc>
              <a:spcBef>
                <a:spcPct val="0"/>
              </a:spcBef>
            </a:pPr>
            <a:r>
              <a:rPr lang="en-US" sz="2455">
                <a:solidFill>
                  <a:srgbClr val="01204C"/>
                </a:solidFill>
                <a:latin typeface="Montserrat Bold"/>
              </a:rPr>
              <a:t>Model Selection &amp; Evaluation</a:t>
            </a:r>
          </a:p>
        </p:txBody>
      </p:sp>
      <p:sp>
        <p:nvSpPr>
          <p:cNvPr id="21" name="TextBox 19">
            <a:extLst>
              <a:ext uri="{FF2B5EF4-FFF2-40B4-BE49-F238E27FC236}">
                <a16:creationId xmlns:a16="http://schemas.microsoft.com/office/drawing/2014/main" id="{2A5C5AD8-0CB2-5D2C-5329-D2DEADEE1FC0}"/>
              </a:ext>
            </a:extLst>
          </p:cNvPr>
          <p:cNvSpPr txBox="1"/>
          <p:nvPr/>
        </p:nvSpPr>
        <p:spPr>
          <a:xfrm>
            <a:off x="7753645" y="3973905"/>
            <a:ext cx="2853714" cy="842495"/>
          </a:xfrm>
          <a:prstGeom prst="rect">
            <a:avLst/>
          </a:prstGeom>
        </p:spPr>
        <p:txBody>
          <a:bodyPr lIns="0" tIns="0" rIns="0" bIns="0" rtlCol="0" anchor="t">
            <a:spAutoFit/>
          </a:bodyPr>
          <a:lstStyle/>
          <a:p>
            <a:pPr algn="ctr">
              <a:lnSpc>
                <a:spcPts val="3438"/>
              </a:lnSpc>
              <a:spcBef>
                <a:spcPct val="0"/>
              </a:spcBef>
            </a:pPr>
            <a:r>
              <a:rPr lang="en-US" sz="2455" dirty="0">
                <a:solidFill>
                  <a:srgbClr val="01204C"/>
                </a:solidFill>
                <a:latin typeface="Montserrat Bold"/>
              </a:rPr>
              <a:t>Exploratory Data Analysis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rot="-833134">
            <a:off x="-234626" y="7511228"/>
            <a:ext cx="8732717" cy="6446333"/>
          </a:xfrm>
          <a:custGeom>
            <a:avLst/>
            <a:gdLst/>
            <a:ahLst/>
            <a:cxnLst/>
            <a:rect l="l" t="t" r="r" b="b"/>
            <a:pathLst>
              <a:path w="8732717" h="6446333">
                <a:moveTo>
                  <a:pt x="0" y="0"/>
                </a:moveTo>
                <a:lnTo>
                  <a:pt x="8732717" y="0"/>
                </a:lnTo>
                <a:lnTo>
                  <a:pt x="8732717" y="6446332"/>
                </a:lnTo>
                <a:lnTo>
                  <a:pt x="0" y="64463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2686091" y="-3553501"/>
            <a:ext cx="7966832" cy="7966832"/>
          </a:xfrm>
          <a:custGeom>
            <a:avLst/>
            <a:gdLst/>
            <a:ahLst/>
            <a:cxnLst/>
            <a:rect l="l" t="t" r="r" b="b"/>
            <a:pathLst>
              <a:path w="7966832" h="7966832">
                <a:moveTo>
                  <a:pt x="0" y="0"/>
                </a:moveTo>
                <a:lnTo>
                  <a:pt x="7966832" y="0"/>
                </a:lnTo>
                <a:lnTo>
                  <a:pt x="7966832" y="7966832"/>
                </a:lnTo>
                <a:lnTo>
                  <a:pt x="0" y="79668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Freeform 4"/>
          <p:cNvSpPr/>
          <p:nvPr/>
        </p:nvSpPr>
        <p:spPr>
          <a:xfrm>
            <a:off x="13500499" y="-175159"/>
            <a:ext cx="7517602" cy="10637319"/>
          </a:xfrm>
          <a:custGeom>
            <a:avLst/>
            <a:gdLst/>
            <a:ahLst/>
            <a:cxnLst/>
            <a:rect l="l" t="t" r="r" b="b"/>
            <a:pathLst>
              <a:path w="7517602" h="10637319">
                <a:moveTo>
                  <a:pt x="0" y="0"/>
                </a:moveTo>
                <a:lnTo>
                  <a:pt x="7517602" y="0"/>
                </a:lnTo>
                <a:lnTo>
                  <a:pt x="7517602" y="10637318"/>
                </a:lnTo>
                <a:lnTo>
                  <a:pt x="0" y="10637318"/>
                </a:lnTo>
                <a:lnTo>
                  <a:pt x="0" y="0"/>
                </a:lnTo>
                <a:close/>
              </a:path>
            </a:pathLst>
          </a:custGeom>
          <a:blipFill>
            <a:blip r:embed="rId7">
              <a:extLst>
                <a:ext uri="{96DAC541-7B7A-43D3-8B79-37D633B846F1}">
                  <asvg:svgBlip xmlns:asvg="http://schemas.microsoft.com/office/drawing/2016/SVG/main" r:embed="rId8"/>
                </a:ext>
              </a:extLst>
            </a:blip>
            <a:stretch>
              <a:fillRect t="-14573" r="-62119"/>
            </a:stretch>
          </a:blipFill>
        </p:spPr>
        <p:txBody>
          <a:bodyPr/>
          <a:lstStyle/>
          <a:p>
            <a:endParaRPr lang="en-US"/>
          </a:p>
        </p:txBody>
      </p:sp>
      <p:sp>
        <p:nvSpPr>
          <p:cNvPr id="5" name="Freeform 5"/>
          <p:cNvSpPr/>
          <p:nvPr/>
        </p:nvSpPr>
        <p:spPr>
          <a:xfrm>
            <a:off x="12802533" y="429915"/>
            <a:ext cx="3874294" cy="2862135"/>
          </a:xfrm>
          <a:custGeom>
            <a:avLst/>
            <a:gdLst/>
            <a:ahLst/>
            <a:cxnLst/>
            <a:rect l="l" t="t" r="r" b="b"/>
            <a:pathLst>
              <a:path w="3874294" h="2862135">
                <a:moveTo>
                  <a:pt x="0" y="0"/>
                </a:moveTo>
                <a:lnTo>
                  <a:pt x="3874295" y="0"/>
                </a:lnTo>
                <a:lnTo>
                  <a:pt x="3874295" y="2862135"/>
                </a:lnTo>
                <a:lnTo>
                  <a:pt x="0" y="2862135"/>
                </a:lnTo>
                <a:lnTo>
                  <a:pt x="0" y="0"/>
                </a:lnTo>
                <a:close/>
              </a:path>
            </a:pathLst>
          </a:custGeom>
          <a:blipFill>
            <a:blip r:embed="rId9"/>
            <a:stretch>
              <a:fillRect/>
            </a:stretch>
          </a:blipFill>
        </p:spPr>
        <p:txBody>
          <a:bodyPr/>
          <a:lstStyle/>
          <a:p>
            <a:endParaRPr lang="en-US"/>
          </a:p>
        </p:txBody>
      </p:sp>
      <p:sp>
        <p:nvSpPr>
          <p:cNvPr id="6" name="Freeform 6"/>
          <p:cNvSpPr/>
          <p:nvPr/>
        </p:nvSpPr>
        <p:spPr>
          <a:xfrm>
            <a:off x="-2925861" y="7492687"/>
            <a:ext cx="8959061" cy="6831284"/>
          </a:xfrm>
          <a:custGeom>
            <a:avLst/>
            <a:gdLst/>
            <a:ahLst/>
            <a:cxnLst/>
            <a:rect l="l" t="t" r="r" b="b"/>
            <a:pathLst>
              <a:path w="8959061" h="6831284">
                <a:moveTo>
                  <a:pt x="0" y="0"/>
                </a:moveTo>
                <a:lnTo>
                  <a:pt x="8959061" y="0"/>
                </a:lnTo>
                <a:lnTo>
                  <a:pt x="8959061" y="6831283"/>
                </a:lnTo>
                <a:lnTo>
                  <a:pt x="0" y="6831283"/>
                </a:lnTo>
                <a:lnTo>
                  <a:pt x="0" y="0"/>
                </a:lnTo>
                <a:close/>
              </a:path>
            </a:pathLst>
          </a:custGeom>
          <a:blipFill>
            <a:blip r:embed="rId10"/>
            <a:stretch>
              <a:fillRect/>
            </a:stretch>
          </a:blipFill>
        </p:spPr>
        <p:txBody>
          <a:bodyPr/>
          <a:lstStyle/>
          <a:p>
            <a:endParaRPr lang="en-US"/>
          </a:p>
        </p:txBody>
      </p:sp>
      <p:sp>
        <p:nvSpPr>
          <p:cNvPr id="7" name="TextBox 7"/>
          <p:cNvSpPr txBox="1"/>
          <p:nvPr/>
        </p:nvSpPr>
        <p:spPr>
          <a:xfrm>
            <a:off x="1297325" y="414251"/>
            <a:ext cx="9289521" cy="1507977"/>
          </a:xfrm>
          <a:prstGeom prst="rect">
            <a:avLst/>
          </a:prstGeom>
        </p:spPr>
        <p:txBody>
          <a:bodyPr lIns="0" tIns="0" rIns="0" bIns="0" rtlCol="0" anchor="t">
            <a:spAutoFit/>
          </a:bodyPr>
          <a:lstStyle/>
          <a:p>
            <a:pPr algn="ctr">
              <a:lnSpc>
                <a:spcPts val="13667"/>
              </a:lnSpc>
            </a:pPr>
            <a:r>
              <a:rPr lang="en-US" sz="6000" dirty="0">
                <a:solidFill>
                  <a:srgbClr val="FFFFFF"/>
                </a:solidFill>
                <a:latin typeface="Neue Machina Ultra-Bold"/>
              </a:rPr>
              <a:t>Data pre-processing</a:t>
            </a:r>
          </a:p>
        </p:txBody>
      </p:sp>
      <p:sp>
        <p:nvSpPr>
          <p:cNvPr id="8" name="TextBox 8"/>
          <p:cNvSpPr txBox="1"/>
          <p:nvPr/>
        </p:nvSpPr>
        <p:spPr>
          <a:xfrm>
            <a:off x="1553670" y="2126736"/>
            <a:ext cx="9888278" cy="5395260"/>
          </a:xfrm>
          <a:prstGeom prst="rect">
            <a:avLst/>
          </a:prstGeom>
        </p:spPr>
        <p:txBody>
          <a:bodyPr lIns="0" tIns="0" rIns="0" bIns="0" rtlCol="0" anchor="t">
            <a:spAutoFit/>
          </a:bodyPr>
          <a:lstStyle/>
          <a:p>
            <a:pPr marL="514350" indent="-514350">
              <a:buAutoNum type="arabicPeriod"/>
            </a:pPr>
            <a:r>
              <a:rPr lang="en-IN" sz="2900" dirty="0">
                <a:solidFill>
                  <a:schemeClr val="bg1"/>
                </a:solidFill>
                <a:effectLst/>
                <a:latin typeface="Montserrat" pitchFamily="2" charset="77"/>
              </a:rPr>
              <a:t>We began by organizing the US Car accidents dataset. </a:t>
            </a:r>
          </a:p>
          <a:p>
            <a:endParaRPr lang="en-IN" sz="2900" dirty="0">
              <a:solidFill>
                <a:schemeClr val="bg1"/>
              </a:solidFill>
              <a:effectLst/>
              <a:latin typeface="Montserrat" pitchFamily="2" charset="77"/>
            </a:endParaRPr>
          </a:p>
          <a:p>
            <a:r>
              <a:rPr lang="en-IN" sz="2900" dirty="0">
                <a:solidFill>
                  <a:schemeClr val="bg1"/>
                </a:solidFill>
                <a:effectLst/>
                <a:latin typeface="Montserrat" pitchFamily="2" charset="77"/>
              </a:rPr>
              <a:t>2. This step involved cleaning text data, handling missing values, and formatting the data for analysis. </a:t>
            </a:r>
          </a:p>
          <a:p>
            <a:r>
              <a:rPr lang="en-IN" sz="2900" dirty="0">
                <a:solidFill>
                  <a:schemeClr val="bg1"/>
                </a:solidFill>
                <a:effectLst/>
                <a:latin typeface="Montserrat" pitchFamily="2" charset="77"/>
              </a:rPr>
              <a:t>We utilized tools like NumPy, Pandas, Matplotlib, and Sci-kit learn for this process. </a:t>
            </a:r>
          </a:p>
          <a:p>
            <a:endParaRPr lang="en-IN" sz="2900" dirty="0">
              <a:solidFill>
                <a:schemeClr val="bg1"/>
              </a:solidFill>
              <a:effectLst/>
              <a:latin typeface="Montserrat" pitchFamily="2" charset="77"/>
            </a:endParaRPr>
          </a:p>
          <a:p>
            <a:r>
              <a:rPr lang="en-IN" sz="2900" dirty="0">
                <a:solidFill>
                  <a:schemeClr val="bg1"/>
                </a:solidFill>
                <a:effectLst/>
                <a:latin typeface="Montserrat" pitchFamily="2" charset="77"/>
              </a:rPr>
              <a:t>3. During our data pre-processing, we checked for null and unique values in each column, removing any columns that were not necessary for our analysis.</a:t>
            </a:r>
          </a:p>
          <a:p>
            <a:pPr>
              <a:lnSpc>
                <a:spcPts val="4057"/>
              </a:lnSpc>
            </a:pPr>
            <a:endParaRPr lang="en-US" sz="2900" dirty="0">
              <a:solidFill>
                <a:schemeClr val="bg1"/>
              </a:solidFill>
              <a:latin typeface="Montserrat" pitchFamily="2" charset="77"/>
            </a:endParaRPr>
          </a:p>
        </p:txBody>
      </p:sp>
    </p:spTree>
    <p:extLst>
      <p:ext uri="{BB962C8B-B14F-4D97-AF65-F5344CB8AC3E}">
        <p14:creationId xmlns:p14="http://schemas.microsoft.com/office/powerpoint/2010/main" val="431173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rot="-833134">
            <a:off x="-234626" y="7511228"/>
            <a:ext cx="8732717" cy="6446333"/>
          </a:xfrm>
          <a:custGeom>
            <a:avLst/>
            <a:gdLst/>
            <a:ahLst/>
            <a:cxnLst/>
            <a:rect l="l" t="t" r="r" b="b"/>
            <a:pathLst>
              <a:path w="8732717" h="6446333">
                <a:moveTo>
                  <a:pt x="0" y="0"/>
                </a:moveTo>
                <a:lnTo>
                  <a:pt x="8732717" y="0"/>
                </a:lnTo>
                <a:lnTo>
                  <a:pt x="8732717" y="6446332"/>
                </a:lnTo>
                <a:lnTo>
                  <a:pt x="0" y="64463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2686091" y="-3553501"/>
            <a:ext cx="7966832" cy="7966832"/>
          </a:xfrm>
          <a:custGeom>
            <a:avLst/>
            <a:gdLst/>
            <a:ahLst/>
            <a:cxnLst/>
            <a:rect l="l" t="t" r="r" b="b"/>
            <a:pathLst>
              <a:path w="7966832" h="7966832">
                <a:moveTo>
                  <a:pt x="0" y="0"/>
                </a:moveTo>
                <a:lnTo>
                  <a:pt x="7966832" y="0"/>
                </a:lnTo>
                <a:lnTo>
                  <a:pt x="7966832" y="7966832"/>
                </a:lnTo>
                <a:lnTo>
                  <a:pt x="0" y="79668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Freeform 4"/>
          <p:cNvSpPr/>
          <p:nvPr/>
        </p:nvSpPr>
        <p:spPr>
          <a:xfrm>
            <a:off x="13500499" y="-175159"/>
            <a:ext cx="7517602" cy="10637319"/>
          </a:xfrm>
          <a:custGeom>
            <a:avLst/>
            <a:gdLst/>
            <a:ahLst/>
            <a:cxnLst/>
            <a:rect l="l" t="t" r="r" b="b"/>
            <a:pathLst>
              <a:path w="7517602" h="10637319">
                <a:moveTo>
                  <a:pt x="0" y="0"/>
                </a:moveTo>
                <a:lnTo>
                  <a:pt x="7517602" y="0"/>
                </a:lnTo>
                <a:lnTo>
                  <a:pt x="7517602" y="10637318"/>
                </a:lnTo>
                <a:lnTo>
                  <a:pt x="0" y="10637318"/>
                </a:lnTo>
                <a:lnTo>
                  <a:pt x="0" y="0"/>
                </a:lnTo>
                <a:close/>
              </a:path>
            </a:pathLst>
          </a:custGeom>
          <a:blipFill>
            <a:blip r:embed="rId7">
              <a:extLst>
                <a:ext uri="{96DAC541-7B7A-43D3-8B79-37D633B846F1}">
                  <asvg:svgBlip xmlns:asvg="http://schemas.microsoft.com/office/drawing/2016/SVG/main" r:embed="rId8"/>
                </a:ext>
              </a:extLst>
            </a:blip>
            <a:stretch>
              <a:fillRect t="-14573" r="-62119"/>
            </a:stretch>
          </a:blipFill>
        </p:spPr>
        <p:txBody>
          <a:bodyPr/>
          <a:lstStyle/>
          <a:p>
            <a:endParaRPr lang="en-US"/>
          </a:p>
        </p:txBody>
      </p:sp>
      <p:sp>
        <p:nvSpPr>
          <p:cNvPr id="7" name="TextBox 7"/>
          <p:cNvSpPr txBox="1"/>
          <p:nvPr/>
        </p:nvSpPr>
        <p:spPr>
          <a:xfrm>
            <a:off x="1643519" y="-175159"/>
            <a:ext cx="13983367" cy="3264868"/>
          </a:xfrm>
          <a:prstGeom prst="rect">
            <a:avLst/>
          </a:prstGeom>
        </p:spPr>
        <p:txBody>
          <a:bodyPr wrap="square" lIns="0" tIns="0" rIns="0" bIns="0" rtlCol="0" anchor="t">
            <a:spAutoFit/>
          </a:bodyPr>
          <a:lstStyle/>
          <a:p>
            <a:pPr algn="ctr">
              <a:lnSpc>
                <a:spcPts val="13667"/>
              </a:lnSpc>
            </a:pPr>
            <a:r>
              <a:rPr lang="en-US" sz="6000" dirty="0">
                <a:solidFill>
                  <a:srgbClr val="FFFFFF"/>
                </a:solidFill>
                <a:latin typeface="Neue Machina Ultra-Bold"/>
              </a:rPr>
              <a:t>Outlier treatment</a:t>
            </a:r>
          </a:p>
          <a:p>
            <a:pPr algn="ctr">
              <a:lnSpc>
                <a:spcPts val="13667"/>
              </a:lnSpc>
            </a:pPr>
            <a:endParaRPr lang="en-US" sz="6000" dirty="0">
              <a:solidFill>
                <a:srgbClr val="FFFFFF"/>
              </a:solidFill>
              <a:latin typeface="Neue Machina Ultra-Bold"/>
            </a:endParaRPr>
          </a:p>
        </p:txBody>
      </p:sp>
      <p:pic>
        <p:nvPicPr>
          <p:cNvPr id="9" name="Picture 8" descr="A screenshot of a graph&#10;&#10;Description automatically generated">
            <a:extLst>
              <a:ext uri="{FF2B5EF4-FFF2-40B4-BE49-F238E27FC236}">
                <a16:creationId xmlns:a16="http://schemas.microsoft.com/office/drawing/2014/main" id="{F4E33681-782F-ABAB-042C-0BA550388FD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8371" y="1647259"/>
            <a:ext cx="7215111" cy="8375583"/>
          </a:xfrm>
          <a:prstGeom prst="rect">
            <a:avLst/>
          </a:prstGeom>
        </p:spPr>
      </p:pic>
      <p:pic>
        <p:nvPicPr>
          <p:cNvPr id="11" name="Picture 10" descr="A screenshot of a chart&#10;&#10;Description automatically generated">
            <a:extLst>
              <a:ext uri="{FF2B5EF4-FFF2-40B4-BE49-F238E27FC236}">
                <a16:creationId xmlns:a16="http://schemas.microsoft.com/office/drawing/2014/main" id="{599DAA5B-3111-0D1C-BFE4-BF0E88025D1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69953" y="1647259"/>
            <a:ext cx="7215111" cy="8365832"/>
          </a:xfrm>
          <a:prstGeom prst="rect">
            <a:avLst/>
          </a:prstGeom>
        </p:spPr>
      </p:pic>
    </p:spTree>
    <p:extLst>
      <p:ext uri="{BB962C8B-B14F-4D97-AF65-F5344CB8AC3E}">
        <p14:creationId xmlns:p14="http://schemas.microsoft.com/office/powerpoint/2010/main" val="3013229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3875567" y="-4926720"/>
            <a:ext cx="9808535" cy="9808535"/>
          </a:xfrm>
          <a:custGeom>
            <a:avLst/>
            <a:gdLst/>
            <a:ahLst/>
            <a:cxnLst/>
            <a:rect l="l" t="t" r="r" b="b"/>
            <a:pathLst>
              <a:path w="9808535" h="9808535">
                <a:moveTo>
                  <a:pt x="0" y="0"/>
                </a:moveTo>
                <a:lnTo>
                  <a:pt x="9808534" y="0"/>
                </a:lnTo>
                <a:lnTo>
                  <a:pt x="9808534" y="9808535"/>
                </a:lnTo>
                <a:lnTo>
                  <a:pt x="0" y="98085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1271731" y="6544095"/>
            <a:ext cx="6009009" cy="6009009"/>
          </a:xfrm>
          <a:custGeom>
            <a:avLst/>
            <a:gdLst/>
            <a:ahLst/>
            <a:cxnLst/>
            <a:rect l="l" t="t" r="r" b="b"/>
            <a:pathLst>
              <a:path w="6009009" h="6009009">
                <a:moveTo>
                  <a:pt x="0" y="0"/>
                </a:moveTo>
                <a:lnTo>
                  <a:pt x="6009009" y="0"/>
                </a:lnTo>
                <a:lnTo>
                  <a:pt x="6009009" y="6009010"/>
                </a:lnTo>
                <a:lnTo>
                  <a:pt x="0" y="60090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Freeform 4"/>
          <p:cNvSpPr/>
          <p:nvPr/>
        </p:nvSpPr>
        <p:spPr>
          <a:xfrm rot="8100000">
            <a:off x="11884038" y="6896830"/>
            <a:ext cx="8209501" cy="6060105"/>
          </a:xfrm>
          <a:custGeom>
            <a:avLst/>
            <a:gdLst/>
            <a:ahLst/>
            <a:cxnLst/>
            <a:rect l="l" t="t" r="r" b="b"/>
            <a:pathLst>
              <a:path w="8209501" h="6060105">
                <a:moveTo>
                  <a:pt x="0" y="0"/>
                </a:moveTo>
                <a:lnTo>
                  <a:pt x="8209501" y="0"/>
                </a:lnTo>
                <a:lnTo>
                  <a:pt x="8209501" y="6060105"/>
                </a:lnTo>
                <a:lnTo>
                  <a:pt x="0" y="60601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5" name="Freeform 5"/>
          <p:cNvSpPr/>
          <p:nvPr/>
        </p:nvSpPr>
        <p:spPr>
          <a:xfrm rot="-1393429">
            <a:off x="12271558" y="6401948"/>
            <a:ext cx="4723918" cy="2308815"/>
          </a:xfrm>
          <a:custGeom>
            <a:avLst/>
            <a:gdLst/>
            <a:ahLst/>
            <a:cxnLst/>
            <a:rect l="l" t="t" r="r" b="b"/>
            <a:pathLst>
              <a:path w="4723918" h="2308815">
                <a:moveTo>
                  <a:pt x="0" y="0"/>
                </a:moveTo>
                <a:lnTo>
                  <a:pt x="4723917" y="0"/>
                </a:lnTo>
                <a:lnTo>
                  <a:pt x="4723917" y="2308815"/>
                </a:lnTo>
                <a:lnTo>
                  <a:pt x="0" y="2308815"/>
                </a:lnTo>
                <a:lnTo>
                  <a:pt x="0" y="0"/>
                </a:lnTo>
                <a:close/>
              </a:path>
            </a:pathLst>
          </a:custGeom>
          <a:blipFill>
            <a:blip r:embed="rId9"/>
            <a:stretch>
              <a:fillRect/>
            </a:stretch>
          </a:blipFill>
        </p:spPr>
        <p:txBody>
          <a:bodyPr/>
          <a:lstStyle/>
          <a:p>
            <a:endParaRPr lang="en-US"/>
          </a:p>
        </p:txBody>
      </p:sp>
      <p:sp>
        <p:nvSpPr>
          <p:cNvPr id="6" name="Freeform 6"/>
          <p:cNvSpPr/>
          <p:nvPr/>
        </p:nvSpPr>
        <p:spPr>
          <a:xfrm>
            <a:off x="1028700" y="2321585"/>
            <a:ext cx="3597907" cy="3671334"/>
          </a:xfrm>
          <a:custGeom>
            <a:avLst/>
            <a:gdLst/>
            <a:ahLst/>
            <a:cxnLst/>
            <a:rect l="l" t="t" r="r" b="b"/>
            <a:pathLst>
              <a:path w="3597907" h="3671334">
                <a:moveTo>
                  <a:pt x="0" y="0"/>
                </a:moveTo>
                <a:lnTo>
                  <a:pt x="3597907" y="0"/>
                </a:lnTo>
                <a:lnTo>
                  <a:pt x="3597907" y="3671334"/>
                </a:lnTo>
                <a:lnTo>
                  <a:pt x="0" y="3671334"/>
                </a:lnTo>
                <a:lnTo>
                  <a:pt x="0" y="0"/>
                </a:lnTo>
                <a:close/>
              </a:path>
            </a:pathLst>
          </a:custGeom>
          <a:blipFill>
            <a:blip r:embed="rId10"/>
            <a:stretch>
              <a:fillRect/>
            </a:stretch>
          </a:blipFill>
        </p:spPr>
        <p:txBody>
          <a:bodyPr/>
          <a:lstStyle/>
          <a:p>
            <a:endParaRPr lang="en-US"/>
          </a:p>
        </p:txBody>
      </p:sp>
      <p:sp>
        <p:nvSpPr>
          <p:cNvPr id="7" name="Freeform 7"/>
          <p:cNvSpPr/>
          <p:nvPr/>
        </p:nvSpPr>
        <p:spPr>
          <a:xfrm rot="3042606">
            <a:off x="-947227" y="8169399"/>
            <a:ext cx="4602247" cy="3514966"/>
          </a:xfrm>
          <a:custGeom>
            <a:avLst/>
            <a:gdLst/>
            <a:ahLst/>
            <a:cxnLst/>
            <a:rect l="l" t="t" r="r" b="b"/>
            <a:pathLst>
              <a:path w="4602247" h="3514966">
                <a:moveTo>
                  <a:pt x="0" y="0"/>
                </a:moveTo>
                <a:lnTo>
                  <a:pt x="4602247" y="0"/>
                </a:lnTo>
                <a:lnTo>
                  <a:pt x="4602247" y="3514967"/>
                </a:lnTo>
                <a:lnTo>
                  <a:pt x="0" y="3514967"/>
                </a:lnTo>
                <a:lnTo>
                  <a:pt x="0" y="0"/>
                </a:lnTo>
                <a:close/>
              </a:path>
            </a:pathLst>
          </a:custGeom>
          <a:blipFill>
            <a:blip r:embed="rId11"/>
            <a:stretch>
              <a:fillRect/>
            </a:stretch>
          </a:blipFill>
        </p:spPr>
        <p:txBody>
          <a:bodyPr/>
          <a:lstStyle/>
          <a:p>
            <a:endParaRPr lang="en-US"/>
          </a:p>
        </p:txBody>
      </p:sp>
      <p:sp>
        <p:nvSpPr>
          <p:cNvPr id="8" name="TextBox 8"/>
          <p:cNvSpPr txBox="1"/>
          <p:nvPr/>
        </p:nvSpPr>
        <p:spPr>
          <a:xfrm>
            <a:off x="5690620" y="1877589"/>
            <a:ext cx="9089741" cy="4559325"/>
          </a:xfrm>
          <a:prstGeom prst="rect">
            <a:avLst/>
          </a:prstGeom>
        </p:spPr>
        <p:txBody>
          <a:bodyPr wrap="square" lIns="0" tIns="0" rIns="0" bIns="0" rtlCol="0" anchor="t">
            <a:spAutoFit/>
          </a:bodyPr>
          <a:lstStyle/>
          <a:p>
            <a:pPr algn="ctr">
              <a:lnSpc>
                <a:spcPts val="12081"/>
              </a:lnSpc>
            </a:pPr>
            <a:r>
              <a:rPr lang="en-US" sz="9600" dirty="0">
                <a:solidFill>
                  <a:srgbClr val="FFFFFF"/>
                </a:solidFill>
                <a:latin typeface="Neue Machina Ultra-Bold"/>
              </a:rPr>
              <a:t>Exploratory</a:t>
            </a:r>
          </a:p>
          <a:p>
            <a:pPr algn="ctr">
              <a:lnSpc>
                <a:spcPts val="12081"/>
              </a:lnSpc>
            </a:pPr>
            <a:r>
              <a:rPr lang="en-US" sz="9600" dirty="0">
                <a:solidFill>
                  <a:srgbClr val="FFFFFF"/>
                </a:solidFill>
                <a:latin typeface="Neue Machina Ultra-Bold"/>
              </a:rPr>
              <a:t>Data</a:t>
            </a:r>
          </a:p>
          <a:p>
            <a:pPr algn="ctr">
              <a:lnSpc>
                <a:spcPts val="12081"/>
              </a:lnSpc>
            </a:pPr>
            <a:r>
              <a:rPr lang="en-US" sz="9600" dirty="0">
                <a:solidFill>
                  <a:srgbClr val="FFFFFF"/>
                </a:solidFill>
                <a:latin typeface="Neue Machina Ultra-Bold"/>
              </a:rPr>
              <a:t>Analysis</a:t>
            </a:r>
            <a:endParaRPr lang="en-US" sz="8629" dirty="0">
              <a:solidFill>
                <a:srgbClr val="FFFFFF"/>
              </a:solidFill>
              <a:latin typeface="Neue Machina Bold"/>
            </a:endParaRPr>
          </a:p>
        </p:txBody>
      </p:sp>
    </p:spTree>
    <p:extLst>
      <p:ext uri="{BB962C8B-B14F-4D97-AF65-F5344CB8AC3E}">
        <p14:creationId xmlns:p14="http://schemas.microsoft.com/office/powerpoint/2010/main" val="2954615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2168384" y="-2084520"/>
            <a:ext cx="8831880" cy="8831880"/>
          </a:xfrm>
          <a:custGeom>
            <a:avLst/>
            <a:gdLst/>
            <a:ahLst/>
            <a:cxnLst/>
            <a:rect l="l" t="t" r="r" b="b"/>
            <a:pathLst>
              <a:path w="8831880" h="8831880">
                <a:moveTo>
                  <a:pt x="0" y="0"/>
                </a:moveTo>
                <a:lnTo>
                  <a:pt x="8831880" y="0"/>
                </a:lnTo>
                <a:lnTo>
                  <a:pt x="8831880" y="8831880"/>
                </a:lnTo>
                <a:lnTo>
                  <a:pt x="0" y="88318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13008264" y="99307"/>
            <a:ext cx="6511191" cy="11280306"/>
          </a:xfrm>
          <a:custGeom>
            <a:avLst/>
            <a:gdLst/>
            <a:ahLst/>
            <a:cxnLst/>
            <a:rect l="l" t="t" r="r" b="b"/>
            <a:pathLst>
              <a:path w="6511191" h="11280306">
                <a:moveTo>
                  <a:pt x="0" y="0"/>
                </a:moveTo>
                <a:lnTo>
                  <a:pt x="6511190" y="0"/>
                </a:lnTo>
                <a:lnTo>
                  <a:pt x="6511190" y="11280306"/>
                </a:lnTo>
                <a:lnTo>
                  <a:pt x="0" y="11280306"/>
                </a:lnTo>
                <a:lnTo>
                  <a:pt x="0" y="0"/>
                </a:lnTo>
                <a:close/>
              </a:path>
            </a:pathLst>
          </a:custGeom>
          <a:blipFill>
            <a:blip r:embed="rId5">
              <a:extLst>
                <a:ext uri="{96DAC541-7B7A-43D3-8B79-37D633B846F1}">
                  <asvg:svgBlip xmlns:asvg="http://schemas.microsoft.com/office/drawing/2016/SVG/main" r:embed="rId6"/>
                </a:ext>
              </a:extLst>
            </a:blip>
            <a:stretch>
              <a:fillRect l="-6862" r="-66382"/>
            </a:stretch>
          </a:blipFill>
        </p:spPr>
        <p:txBody>
          <a:bodyPr/>
          <a:lstStyle/>
          <a:p>
            <a:endParaRPr lang="en-US"/>
          </a:p>
        </p:txBody>
      </p:sp>
      <p:sp>
        <p:nvSpPr>
          <p:cNvPr id="4" name="Freeform 4"/>
          <p:cNvSpPr/>
          <p:nvPr/>
        </p:nvSpPr>
        <p:spPr>
          <a:xfrm rot="4238979">
            <a:off x="-345749" y="-2366999"/>
            <a:ext cx="3493701" cy="5774713"/>
          </a:xfrm>
          <a:custGeom>
            <a:avLst/>
            <a:gdLst/>
            <a:ahLst/>
            <a:cxnLst/>
            <a:rect l="l" t="t" r="r" b="b"/>
            <a:pathLst>
              <a:path w="3493701" h="5774713">
                <a:moveTo>
                  <a:pt x="0" y="0"/>
                </a:moveTo>
                <a:lnTo>
                  <a:pt x="3493702" y="0"/>
                </a:lnTo>
                <a:lnTo>
                  <a:pt x="3493702" y="5774713"/>
                </a:lnTo>
                <a:lnTo>
                  <a:pt x="0" y="5774713"/>
                </a:lnTo>
                <a:lnTo>
                  <a:pt x="0" y="0"/>
                </a:lnTo>
                <a:close/>
              </a:path>
            </a:pathLst>
          </a:custGeom>
          <a:blipFill>
            <a:blip r:embed="rId7"/>
            <a:stretch>
              <a:fillRect/>
            </a:stretch>
          </a:blipFill>
        </p:spPr>
        <p:txBody>
          <a:bodyPr/>
          <a:lstStyle/>
          <a:p>
            <a:endParaRPr lang="en-US"/>
          </a:p>
        </p:txBody>
      </p:sp>
      <p:sp>
        <p:nvSpPr>
          <p:cNvPr id="5" name="Freeform 5"/>
          <p:cNvSpPr/>
          <p:nvPr/>
        </p:nvSpPr>
        <p:spPr>
          <a:xfrm rot="-3223036">
            <a:off x="15631061" y="3684321"/>
            <a:ext cx="6022673" cy="3553377"/>
          </a:xfrm>
          <a:custGeom>
            <a:avLst/>
            <a:gdLst/>
            <a:ahLst/>
            <a:cxnLst/>
            <a:rect l="l" t="t" r="r" b="b"/>
            <a:pathLst>
              <a:path w="6022673" h="3553377">
                <a:moveTo>
                  <a:pt x="0" y="0"/>
                </a:moveTo>
                <a:lnTo>
                  <a:pt x="6022673" y="0"/>
                </a:lnTo>
                <a:lnTo>
                  <a:pt x="6022673" y="3553377"/>
                </a:lnTo>
                <a:lnTo>
                  <a:pt x="0" y="3553377"/>
                </a:lnTo>
                <a:lnTo>
                  <a:pt x="0" y="0"/>
                </a:lnTo>
                <a:close/>
              </a:path>
            </a:pathLst>
          </a:custGeom>
          <a:blipFill>
            <a:blip r:embed="rId8"/>
            <a:stretch>
              <a:fillRect/>
            </a:stretch>
          </a:blipFill>
        </p:spPr>
        <p:txBody>
          <a:bodyPr/>
          <a:lstStyle/>
          <a:p>
            <a:endParaRPr lang="en-US"/>
          </a:p>
        </p:txBody>
      </p:sp>
      <p:sp>
        <p:nvSpPr>
          <p:cNvPr id="7" name="TextBox 7"/>
          <p:cNvSpPr txBox="1"/>
          <p:nvPr/>
        </p:nvSpPr>
        <p:spPr>
          <a:xfrm>
            <a:off x="3922376" y="447675"/>
            <a:ext cx="13868668" cy="1038225"/>
          </a:xfrm>
          <a:prstGeom prst="rect">
            <a:avLst/>
          </a:prstGeom>
        </p:spPr>
        <p:txBody>
          <a:bodyPr lIns="0" tIns="0" rIns="0" bIns="0" rtlCol="0" anchor="t">
            <a:spAutoFit/>
          </a:bodyPr>
          <a:lstStyle/>
          <a:p>
            <a:pPr algn="ctr">
              <a:lnSpc>
                <a:spcPts val="8400"/>
              </a:lnSpc>
            </a:pPr>
            <a:r>
              <a:rPr lang="en-US" sz="6000" dirty="0">
                <a:solidFill>
                  <a:srgbClr val="FFFFFF"/>
                </a:solidFill>
                <a:latin typeface="Neue Machina Ultra-Bold"/>
              </a:rPr>
              <a:t>Number of accidents by severity</a:t>
            </a:r>
          </a:p>
        </p:txBody>
      </p:sp>
      <p:pic>
        <p:nvPicPr>
          <p:cNvPr id="9" name="Picture 8" descr="A graph of a road accident cases&#10;&#10;Description automatically generated">
            <a:extLst>
              <a:ext uri="{FF2B5EF4-FFF2-40B4-BE49-F238E27FC236}">
                <a16:creationId xmlns:a16="http://schemas.microsoft.com/office/drawing/2014/main" id="{B00023A6-B443-F934-9384-078E75BB6F8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4780" y="2826071"/>
            <a:ext cx="15872240" cy="490822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2168384" y="-2084520"/>
            <a:ext cx="8831880" cy="8831880"/>
          </a:xfrm>
          <a:custGeom>
            <a:avLst/>
            <a:gdLst/>
            <a:ahLst/>
            <a:cxnLst/>
            <a:rect l="l" t="t" r="r" b="b"/>
            <a:pathLst>
              <a:path w="8831880" h="8831880">
                <a:moveTo>
                  <a:pt x="0" y="0"/>
                </a:moveTo>
                <a:lnTo>
                  <a:pt x="8831880" y="0"/>
                </a:lnTo>
                <a:lnTo>
                  <a:pt x="8831880" y="8831880"/>
                </a:lnTo>
                <a:lnTo>
                  <a:pt x="0" y="88318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13008264" y="99307"/>
            <a:ext cx="6511191" cy="11280306"/>
          </a:xfrm>
          <a:custGeom>
            <a:avLst/>
            <a:gdLst/>
            <a:ahLst/>
            <a:cxnLst/>
            <a:rect l="l" t="t" r="r" b="b"/>
            <a:pathLst>
              <a:path w="6511191" h="11280306">
                <a:moveTo>
                  <a:pt x="0" y="0"/>
                </a:moveTo>
                <a:lnTo>
                  <a:pt x="6511190" y="0"/>
                </a:lnTo>
                <a:lnTo>
                  <a:pt x="6511190" y="11280306"/>
                </a:lnTo>
                <a:lnTo>
                  <a:pt x="0" y="11280306"/>
                </a:lnTo>
                <a:lnTo>
                  <a:pt x="0" y="0"/>
                </a:lnTo>
                <a:close/>
              </a:path>
            </a:pathLst>
          </a:custGeom>
          <a:blipFill>
            <a:blip r:embed="rId5">
              <a:extLst>
                <a:ext uri="{96DAC541-7B7A-43D3-8B79-37D633B846F1}">
                  <asvg:svgBlip xmlns:asvg="http://schemas.microsoft.com/office/drawing/2016/SVG/main" r:embed="rId6"/>
                </a:ext>
              </a:extLst>
            </a:blip>
            <a:stretch>
              <a:fillRect l="-6862" r="-66382"/>
            </a:stretch>
          </a:blipFill>
        </p:spPr>
        <p:txBody>
          <a:bodyPr/>
          <a:lstStyle/>
          <a:p>
            <a:endParaRPr lang="en-US"/>
          </a:p>
        </p:txBody>
      </p:sp>
      <p:sp>
        <p:nvSpPr>
          <p:cNvPr id="4" name="Freeform 4"/>
          <p:cNvSpPr/>
          <p:nvPr/>
        </p:nvSpPr>
        <p:spPr>
          <a:xfrm rot="4238979">
            <a:off x="-345749" y="-2366999"/>
            <a:ext cx="3493701" cy="5774713"/>
          </a:xfrm>
          <a:custGeom>
            <a:avLst/>
            <a:gdLst/>
            <a:ahLst/>
            <a:cxnLst/>
            <a:rect l="l" t="t" r="r" b="b"/>
            <a:pathLst>
              <a:path w="3493701" h="5774713">
                <a:moveTo>
                  <a:pt x="0" y="0"/>
                </a:moveTo>
                <a:lnTo>
                  <a:pt x="3493702" y="0"/>
                </a:lnTo>
                <a:lnTo>
                  <a:pt x="3493702" y="5774713"/>
                </a:lnTo>
                <a:lnTo>
                  <a:pt x="0" y="5774713"/>
                </a:lnTo>
                <a:lnTo>
                  <a:pt x="0" y="0"/>
                </a:lnTo>
                <a:close/>
              </a:path>
            </a:pathLst>
          </a:custGeom>
          <a:blipFill>
            <a:blip r:embed="rId7"/>
            <a:stretch>
              <a:fillRect/>
            </a:stretch>
          </a:blipFill>
        </p:spPr>
        <p:txBody>
          <a:bodyPr/>
          <a:lstStyle/>
          <a:p>
            <a:endParaRPr lang="en-US"/>
          </a:p>
        </p:txBody>
      </p:sp>
      <p:sp>
        <p:nvSpPr>
          <p:cNvPr id="5" name="Freeform 5"/>
          <p:cNvSpPr/>
          <p:nvPr/>
        </p:nvSpPr>
        <p:spPr>
          <a:xfrm rot="-3223036">
            <a:off x="15631061" y="3684321"/>
            <a:ext cx="6022673" cy="3553377"/>
          </a:xfrm>
          <a:custGeom>
            <a:avLst/>
            <a:gdLst/>
            <a:ahLst/>
            <a:cxnLst/>
            <a:rect l="l" t="t" r="r" b="b"/>
            <a:pathLst>
              <a:path w="6022673" h="3553377">
                <a:moveTo>
                  <a:pt x="0" y="0"/>
                </a:moveTo>
                <a:lnTo>
                  <a:pt x="6022673" y="0"/>
                </a:lnTo>
                <a:lnTo>
                  <a:pt x="6022673" y="3553377"/>
                </a:lnTo>
                <a:lnTo>
                  <a:pt x="0" y="3553377"/>
                </a:lnTo>
                <a:lnTo>
                  <a:pt x="0" y="0"/>
                </a:lnTo>
                <a:close/>
              </a:path>
            </a:pathLst>
          </a:custGeom>
          <a:blipFill>
            <a:blip r:embed="rId8"/>
            <a:stretch>
              <a:fillRect/>
            </a:stretch>
          </a:blipFill>
        </p:spPr>
        <p:txBody>
          <a:bodyPr/>
          <a:lstStyle/>
          <a:p>
            <a:endParaRPr lang="en-US"/>
          </a:p>
        </p:txBody>
      </p:sp>
      <p:sp>
        <p:nvSpPr>
          <p:cNvPr id="6" name="Freeform 6"/>
          <p:cNvSpPr/>
          <p:nvPr/>
        </p:nvSpPr>
        <p:spPr>
          <a:xfrm>
            <a:off x="4318579" y="2056723"/>
            <a:ext cx="11109599" cy="7201577"/>
          </a:xfrm>
          <a:custGeom>
            <a:avLst/>
            <a:gdLst/>
            <a:ahLst/>
            <a:cxnLst/>
            <a:rect l="l" t="t" r="r" b="b"/>
            <a:pathLst>
              <a:path w="11109599" h="7201577">
                <a:moveTo>
                  <a:pt x="0" y="0"/>
                </a:moveTo>
                <a:lnTo>
                  <a:pt x="11109599" y="0"/>
                </a:lnTo>
                <a:lnTo>
                  <a:pt x="11109599" y="7201577"/>
                </a:lnTo>
                <a:lnTo>
                  <a:pt x="0" y="7201577"/>
                </a:lnTo>
                <a:lnTo>
                  <a:pt x="0" y="0"/>
                </a:lnTo>
                <a:close/>
              </a:path>
            </a:pathLst>
          </a:custGeom>
          <a:blipFill>
            <a:blip r:embed="rId9"/>
            <a:stretch>
              <a:fillRect/>
            </a:stretch>
          </a:blipFill>
        </p:spPr>
        <p:txBody>
          <a:bodyPr/>
          <a:lstStyle/>
          <a:p>
            <a:endParaRPr lang="en-US"/>
          </a:p>
        </p:txBody>
      </p:sp>
      <p:sp>
        <p:nvSpPr>
          <p:cNvPr id="7" name="TextBox 7"/>
          <p:cNvSpPr txBox="1"/>
          <p:nvPr/>
        </p:nvSpPr>
        <p:spPr>
          <a:xfrm>
            <a:off x="4052481" y="200025"/>
            <a:ext cx="13952254" cy="1571625"/>
          </a:xfrm>
          <a:prstGeom prst="rect">
            <a:avLst/>
          </a:prstGeom>
        </p:spPr>
        <p:txBody>
          <a:bodyPr lIns="0" tIns="0" rIns="0" bIns="0" rtlCol="0" anchor="t">
            <a:spAutoFit/>
          </a:bodyPr>
          <a:lstStyle/>
          <a:p>
            <a:pPr algn="ctr">
              <a:lnSpc>
                <a:spcPts val="6299"/>
              </a:lnSpc>
            </a:pPr>
            <a:r>
              <a:rPr lang="en-US" sz="4500">
                <a:solidFill>
                  <a:srgbClr val="FFFFFF"/>
                </a:solidFill>
                <a:latin typeface="Neue Machina Ultra-Bold"/>
              </a:rPr>
              <a:t>Distribution of Accidents by Time of Day &amp; Severity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785</TotalTime>
  <Words>2109</Words>
  <Application>Microsoft Macintosh PowerPoint</Application>
  <PresentationFormat>Custom</PresentationFormat>
  <Paragraphs>225</Paragraphs>
  <Slides>32</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Neue Machina Bold</vt:lpstr>
      <vt:lpstr>Courier New</vt:lpstr>
      <vt:lpstr>Neue Machina Ultra-Bold</vt:lpstr>
      <vt:lpstr>Arial</vt:lpstr>
      <vt:lpstr>Montserrat</vt:lpstr>
      <vt:lpstr>Montserrat Bold</vt:lpstr>
      <vt:lpstr>Neue Haas Grotesk Text Pro</vt:lpstr>
      <vt:lpstr>Calibri</vt:lpstr>
      <vt:lpstr>Helvetica Neue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Decision Tree Classifier</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Futuristic Illustrative Artificial Intelligence Project Presentation</dc:title>
  <cp:lastModifiedBy>Arnav Varyani</cp:lastModifiedBy>
  <cp:revision>23</cp:revision>
  <dcterms:created xsi:type="dcterms:W3CDTF">2006-08-16T00:00:00Z</dcterms:created>
  <dcterms:modified xsi:type="dcterms:W3CDTF">2023-12-15T16:59:13Z</dcterms:modified>
  <dc:identifier>DAF2ojWOVsU</dc:identifier>
</cp:coreProperties>
</file>